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verage" panose="020B0604020202020204" charset="0"/>
      <p:regular r:id="rId14"/>
    </p:embeddedFont>
    <p:embeddedFont>
      <p:font typeface="Oswald"/>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4" d="100"/>
          <a:sy n="114" d="100"/>
        </p:scale>
        <p:origin x="135"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765fd399c_1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765fd399c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765fd399c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765fd399c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766211e28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766211e2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765fd399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765fd399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765fd399c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765fd399c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765fd399c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765fd399c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765fd399c_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765fd399c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765fd399c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765fd399c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765fd399c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765fd399c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765fd399c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765fd399c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Thesis Statements 101</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Literary Analysis</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 COMPARE/CONTRAST</a:t>
            </a:r>
            <a:endParaRPr/>
          </a:p>
        </p:txBody>
      </p:sp>
      <p:sp>
        <p:nvSpPr>
          <p:cNvPr id="122" name="Google Shape;122;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a:t>
            </a:r>
            <a:r>
              <a:rPr lang="en" i="1"/>
              <a:t>The Great Gatsby </a:t>
            </a:r>
            <a:r>
              <a:rPr lang="en"/>
              <a:t>by F. Scott Fitzgerald, </a:t>
            </a:r>
            <a:r>
              <a:rPr lang="en" u="sng">
                <a:solidFill>
                  <a:schemeClr val="accent5"/>
                </a:solidFill>
              </a:rPr>
              <a:t>Tom and Gatsby are more similar than they appear on the surface.  </a:t>
            </a:r>
            <a:endParaRPr u="sng">
              <a:solidFill>
                <a:schemeClr val="accent5"/>
              </a:solidFill>
            </a:endParaRPr>
          </a:p>
          <a:p>
            <a:pPr marL="0" lvl="0" indent="0">
              <a:spcBef>
                <a:spcPts val="1600"/>
              </a:spcBef>
              <a:spcAft>
                <a:spcPts val="0"/>
              </a:spcAft>
              <a:buNone/>
            </a:pPr>
            <a:endParaRPr u="sng">
              <a:solidFill>
                <a:schemeClr val="accent5"/>
              </a:solidFill>
            </a:endParaRPr>
          </a:p>
          <a:p>
            <a:pPr marL="0" lvl="0" indent="0">
              <a:spcBef>
                <a:spcPts val="1600"/>
              </a:spcBef>
              <a:spcAft>
                <a:spcPts val="0"/>
              </a:spcAft>
              <a:buNone/>
            </a:pPr>
            <a:r>
              <a:rPr lang="en"/>
              <a:t>In </a:t>
            </a:r>
            <a:r>
              <a:rPr lang="en" i="1"/>
              <a:t>The Great Gatsby </a:t>
            </a:r>
            <a:r>
              <a:rPr lang="en"/>
              <a:t>by F. Scott Fitzgerald, </a:t>
            </a:r>
            <a:r>
              <a:rPr lang="en" u="sng">
                <a:solidFill>
                  <a:schemeClr val="accent5"/>
                </a:solidFill>
              </a:rPr>
              <a:t>Tom and Gatsby are more similar than they appear on the surface.</a:t>
            </a:r>
            <a:r>
              <a:rPr lang="en"/>
              <a:t>  </a:t>
            </a:r>
            <a:r>
              <a:rPr lang="en" b="1" u="sng">
                <a:solidFill>
                  <a:schemeClr val="accent4"/>
                </a:solidFill>
              </a:rPr>
              <a:t>Despite the fact that Tom Buchanan and Jay Gatsby gain their wealth from different sources, these characters are similar</a:t>
            </a:r>
            <a:r>
              <a:rPr lang="en"/>
              <a:t> </a:t>
            </a:r>
            <a:r>
              <a:rPr lang="en" u="sng">
                <a:solidFill>
                  <a:schemeClr val="accent5"/>
                </a:solidFill>
              </a:rPr>
              <a:t>in their lack of honest hard work, selfish pursuit of materialism, and objectification of women.  </a:t>
            </a:r>
            <a:endParaRPr u="sng">
              <a:solidFill>
                <a:schemeClr val="accent5"/>
              </a:solidFill>
            </a:endParaRPr>
          </a:p>
          <a:p>
            <a:pPr marL="0" lvl="0" indent="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animEffect transition="in" filter="fade">
                                      <p:cBhvr>
                                        <p:cTn id="7" dur="1000"/>
                                        <p:tgtEl>
                                          <p:spTgt spid="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xEl>
                                              <p:pRg st="1" end="1"/>
                                            </p:txEl>
                                          </p:spTgt>
                                        </p:tgtEl>
                                        <p:attrNameLst>
                                          <p:attrName>style.visibility</p:attrName>
                                        </p:attrNameLst>
                                      </p:cBhvr>
                                      <p:to>
                                        <p:strVal val="visible"/>
                                      </p:to>
                                    </p:set>
                                    <p:animEffect transition="in" filter="fade">
                                      <p:cBhvr>
                                        <p:cTn id="12" dur="1000"/>
                                        <p:tgtEl>
                                          <p:spTgt spid="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
                                            <p:txEl>
                                              <p:pRg st="2" end="2"/>
                                            </p:txEl>
                                          </p:spTgt>
                                        </p:tgtEl>
                                        <p:attrNameLst>
                                          <p:attrName>style.visibility</p:attrName>
                                        </p:attrNameLst>
                                      </p:cBhvr>
                                      <p:to>
                                        <p:strVal val="visible"/>
                                      </p:to>
                                    </p:set>
                                    <p:animEffect transition="in" filter="fade">
                                      <p:cBhvr>
                                        <p:cTn id="17" dur="1000"/>
                                        <p:tgtEl>
                                          <p:spTgt spid="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
                                            <p:txEl>
                                              <p:pRg st="3" end="3"/>
                                            </p:txEl>
                                          </p:spTgt>
                                        </p:tgtEl>
                                        <p:attrNameLst>
                                          <p:attrName>style.visibility</p:attrName>
                                        </p:attrNameLst>
                                      </p:cBhvr>
                                      <p:to>
                                        <p:strVal val="visible"/>
                                      </p:to>
                                    </p:set>
                                    <p:animEffect transition="in" filter="fade">
                                      <p:cBhvr>
                                        <p:cTn id="22" dur="1000"/>
                                        <p:tgtEl>
                                          <p:spTgt spid="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TIPS &amp; TRICKS</a:t>
            </a:r>
            <a:endParaRPr/>
          </a:p>
        </p:txBody>
      </p:sp>
      <p:sp>
        <p:nvSpPr>
          <p:cNvPr id="128" name="Google Shape;12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Here’s some things to keep in mind when writing an effective thesis statement:</a:t>
            </a:r>
            <a:endParaRPr dirty="0"/>
          </a:p>
          <a:p>
            <a:pPr marL="457200" lvl="0" indent="-342900" rtl="0">
              <a:spcBef>
                <a:spcPts val="1600"/>
              </a:spcBef>
              <a:spcAft>
                <a:spcPts val="0"/>
              </a:spcAft>
              <a:buSzPts val="1800"/>
              <a:buChar char="➔"/>
            </a:pPr>
            <a:r>
              <a:rPr lang="en" dirty="0"/>
              <a:t>NEVER say “I think…” ; “I believe…” ; “My essay is going to be about…” ; etc. </a:t>
            </a:r>
            <a:endParaRPr dirty="0"/>
          </a:p>
          <a:p>
            <a:pPr marL="914400" lvl="1" indent="-317500" rtl="0">
              <a:spcBef>
                <a:spcPts val="0"/>
              </a:spcBef>
              <a:spcAft>
                <a:spcPts val="0"/>
              </a:spcAft>
              <a:buSzPts val="1400"/>
              <a:buChar char="◆"/>
            </a:pPr>
            <a:r>
              <a:rPr lang="en" dirty="0"/>
              <a:t>I know who the author is.  I know that you wrote it.</a:t>
            </a:r>
            <a:endParaRPr dirty="0"/>
          </a:p>
          <a:p>
            <a:pPr marL="457200" lvl="0" indent="-342900" rtl="0">
              <a:spcBef>
                <a:spcPts val="0"/>
              </a:spcBef>
              <a:spcAft>
                <a:spcPts val="0"/>
              </a:spcAft>
              <a:buSzPts val="1800"/>
              <a:buChar char="➔"/>
            </a:pPr>
            <a:r>
              <a:rPr lang="en" dirty="0"/>
              <a:t>Do not use a direct quote.  </a:t>
            </a:r>
            <a:endParaRPr dirty="0"/>
          </a:p>
          <a:p>
            <a:pPr marL="457200" lvl="0" indent="-342900" rtl="0">
              <a:spcBef>
                <a:spcPts val="0"/>
              </a:spcBef>
              <a:spcAft>
                <a:spcPts val="0"/>
              </a:spcAft>
              <a:buSzPts val="1800"/>
              <a:buChar char="➔"/>
            </a:pPr>
            <a:r>
              <a:rPr lang="en" dirty="0"/>
              <a:t>Use clear and specific language.	</a:t>
            </a:r>
            <a:endParaRPr dirty="0"/>
          </a:p>
          <a:p>
            <a:pPr marL="914400" lvl="1" indent="-317500" rtl="0">
              <a:spcBef>
                <a:spcPts val="0"/>
              </a:spcBef>
              <a:spcAft>
                <a:spcPts val="0"/>
              </a:spcAft>
              <a:buSzPts val="1400"/>
              <a:buChar char="◆"/>
            </a:pPr>
            <a:r>
              <a:rPr lang="en" dirty="0"/>
              <a:t>Never assume that what you’re trying to say is obvious!  </a:t>
            </a:r>
            <a:endParaRPr dirty="0"/>
          </a:p>
          <a:p>
            <a:pPr marL="914400" lvl="1" indent="-317500" rtl="0">
              <a:spcBef>
                <a:spcPts val="0"/>
              </a:spcBef>
              <a:spcAft>
                <a:spcPts val="0"/>
              </a:spcAft>
              <a:buSzPts val="1400"/>
              <a:buChar char="◆"/>
            </a:pPr>
            <a:r>
              <a:rPr lang="en" dirty="0"/>
              <a:t>Use active verbs.</a:t>
            </a:r>
            <a:endParaRPr dirty="0"/>
          </a:p>
          <a:p>
            <a:pPr marL="457200" lvl="0" indent="-342900" rtl="0">
              <a:spcBef>
                <a:spcPts val="0"/>
              </a:spcBef>
              <a:spcAft>
                <a:spcPts val="0"/>
              </a:spcAft>
              <a:buSzPts val="1800"/>
              <a:buChar char="➔"/>
            </a:pPr>
            <a:r>
              <a:rPr lang="en" dirty="0"/>
              <a:t>Try to keep it in 1-2 sentences.</a:t>
            </a:r>
            <a:endParaRPr dirty="0"/>
          </a:p>
          <a:p>
            <a:pPr marL="457200" lvl="0" indent="-342900" rtl="0">
              <a:spcBef>
                <a:spcPts val="0"/>
              </a:spcBef>
              <a:spcAft>
                <a:spcPts val="0"/>
              </a:spcAft>
              <a:buSzPts val="1800"/>
              <a:buChar char="➔"/>
            </a:pPr>
            <a:r>
              <a:rPr lang="en" dirty="0"/>
              <a:t>Always ask yourself </a:t>
            </a:r>
            <a:r>
              <a:rPr lang="en" b="1" u="sng" dirty="0">
                <a:solidFill>
                  <a:schemeClr val="accent5"/>
                </a:solidFill>
              </a:rPr>
              <a:t>“SO WHAT</a:t>
            </a:r>
            <a:r>
              <a:rPr lang="en" b="1" u="sng" dirty="0" smtClean="0">
                <a:solidFill>
                  <a:schemeClr val="accent5"/>
                </a:solidFill>
              </a:rPr>
              <a:t>?”</a:t>
            </a:r>
            <a:endParaRPr b="1" u="sng"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animEffect transition="in" filter="fade">
                                      <p:cBhvr>
                                        <p:cTn id="7" dur="1000"/>
                                        <p:tgtEl>
                                          <p:spTgt spid="1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8">
                                            <p:txEl>
                                              <p:pRg st="1" end="1"/>
                                            </p:txEl>
                                          </p:spTgt>
                                        </p:tgtEl>
                                        <p:attrNameLst>
                                          <p:attrName>style.visibility</p:attrName>
                                        </p:attrNameLst>
                                      </p:cBhvr>
                                      <p:to>
                                        <p:strVal val="visible"/>
                                      </p:to>
                                    </p:set>
                                    <p:animEffect transition="in" filter="fade">
                                      <p:cBhvr>
                                        <p:cTn id="12" dur="1000"/>
                                        <p:tgtEl>
                                          <p:spTgt spid="1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8">
                                            <p:txEl>
                                              <p:pRg st="2" end="2"/>
                                            </p:txEl>
                                          </p:spTgt>
                                        </p:tgtEl>
                                        <p:attrNameLst>
                                          <p:attrName>style.visibility</p:attrName>
                                        </p:attrNameLst>
                                      </p:cBhvr>
                                      <p:to>
                                        <p:strVal val="visible"/>
                                      </p:to>
                                    </p:set>
                                    <p:animEffect transition="in" filter="fade">
                                      <p:cBhvr>
                                        <p:cTn id="17" dur="1000"/>
                                        <p:tgtEl>
                                          <p:spTgt spid="1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8">
                                            <p:txEl>
                                              <p:pRg st="3" end="3"/>
                                            </p:txEl>
                                          </p:spTgt>
                                        </p:tgtEl>
                                        <p:attrNameLst>
                                          <p:attrName>style.visibility</p:attrName>
                                        </p:attrNameLst>
                                      </p:cBhvr>
                                      <p:to>
                                        <p:strVal val="visible"/>
                                      </p:to>
                                    </p:set>
                                    <p:animEffect transition="in" filter="fade">
                                      <p:cBhvr>
                                        <p:cTn id="22" dur="1000"/>
                                        <p:tgtEl>
                                          <p:spTgt spid="1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8">
                                            <p:txEl>
                                              <p:pRg st="4" end="4"/>
                                            </p:txEl>
                                          </p:spTgt>
                                        </p:tgtEl>
                                        <p:attrNameLst>
                                          <p:attrName>style.visibility</p:attrName>
                                        </p:attrNameLst>
                                      </p:cBhvr>
                                      <p:to>
                                        <p:strVal val="visible"/>
                                      </p:to>
                                    </p:set>
                                    <p:animEffect transition="in" filter="fade">
                                      <p:cBhvr>
                                        <p:cTn id="27" dur="1000"/>
                                        <p:tgtEl>
                                          <p:spTgt spid="12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8">
                                            <p:txEl>
                                              <p:pRg st="5" end="5"/>
                                            </p:txEl>
                                          </p:spTgt>
                                        </p:tgtEl>
                                        <p:attrNameLst>
                                          <p:attrName>style.visibility</p:attrName>
                                        </p:attrNameLst>
                                      </p:cBhvr>
                                      <p:to>
                                        <p:strVal val="visible"/>
                                      </p:to>
                                    </p:set>
                                    <p:animEffect transition="in" filter="fade">
                                      <p:cBhvr>
                                        <p:cTn id="32" dur="1000"/>
                                        <p:tgtEl>
                                          <p:spTgt spid="12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8">
                                            <p:txEl>
                                              <p:pRg st="6" end="6"/>
                                            </p:txEl>
                                          </p:spTgt>
                                        </p:tgtEl>
                                        <p:attrNameLst>
                                          <p:attrName>style.visibility</p:attrName>
                                        </p:attrNameLst>
                                      </p:cBhvr>
                                      <p:to>
                                        <p:strVal val="visible"/>
                                      </p:to>
                                    </p:set>
                                    <p:animEffect transition="in" filter="fade">
                                      <p:cBhvr>
                                        <p:cTn id="37" dur="1000"/>
                                        <p:tgtEl>
                                          <p:spTgt spid="12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8">
                                            <p:txEl>
                                              <p:pRg st="7" end="7"/>
                                            </p:txEl>
                                          </p:spTgt>
                                        </p:tgtEl>
                                        <p:attrNameLst>
                                          <p:attrName>style.visibility</p:attrName>
                                        </p:attrNameLst>
                                      </p:cBhvr>
                                      <p:to>
                                        <p:strVal val="visible"/>
                                      </p:to>
                                    </p:set>
                                    <p:animEffect transition="in" filter="fade">
                                      <p:cBhvr>
                                        <p:cTn id="42" dur="1000"/>
                                        <p:tgtEl>
                                          <p:spTgt spid="12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8">
                                            <p:txEl>
                                              <p:pRg st="8" end="8"/>
                                            </p:txEl>
                                          </p:spTgt>
                                        </p:tgtEl>
                                        <p:attrNameLst>
                                          <p:attrName>style.visibility</p:attrName>
                                        </p:attrNameLst>
                                      </p:cBhvr>
                                      <p:to>
                                        <p:strVal val="visible"/>
                                      </p:to>
                                    </p:set>
                                    <p:animEffect transition="in" filter="fade">
                                      <p:cBhvr>
                                        <p:cTn id="47" dur="1000"/>
                                        <p:tgtEl>
                                          <p:spTgt spid="1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2434285" y="0"/>
            <a:ext cx="6757990" cy="51435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What is a thesis statement?</a:t>
            </a:r>
            <a:endParaRPr dirty="0"/>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Char char="●"/>
            </a:pPr>
            <a:r>
              <a:rPr lang="en" sz="3200" dirty="0"/>
              <a:t>A declaration of the purpose of your essay.</a:t>
            </a:r>
            <a:endParaRPr sz="3200" dirty="0"/>
          </a:p>
          <a:p>
            <a:pPr marL="914400" lvl="1" indent="-317500" rtl="0">
              <a:lnSpc>
                <a:spcPct val="100000"/>
              </a:lnSpc>
              <a:spcBef>
                <a:spcPts val="0"/>
              </a:spcBef>
              <a:spcAft>
                <a:spcPts val="0"/>
              </a:spcAft>
              <a:buSzPts val="1400"/>
              <a:buChar char="○"/>
            </a:pPr>
            <a:r>
              <a:rPr lang="en" sz="2400" dirty="0"/>
              <a:t>THE MAIN IDEA</a:t>
            </a:r>
            <a:r>
              <a:rPr lang="en" sz="2400" dirty="0" smtClean="0"/>
              <a:t>!!!</a:t>
            </a:r>
            <a:endParaRPr sz="2400" dirty="0"/>
          </a:p>
          <a:p>
            <a:pPr marL="457200" lvl="0" indent="-342900" rtl="0">
              <a:lnSpc>
                <a:spcPct val="100000"/>
              </a:lnSpc>
              <a:spcBef>
                <a:spcPts val="0"/>
              </a:spcBef>
              <a:spcAft>
                <a:spcPts val="0"/>
              </a:spcAft>
              <a:buSzPts val="1800"/>
              <a:buChar char="●"/>
            </a:pPr>
            <a:r>
              <a:rPr lang="en" sz="3200" dirty="0"/>
              <a:t>Tells the reader where you’re going in the following paragraphs</a:t>
            </a:r>
            <a:r>
              <a:rPr lang="en" sz="3200" dirty="0" smtClean="0"/>
              <a:t>.</a:t>
            </a:r>
            <a:endParaRPr sz="3200" dirty="0"/>
          </a:p>
          <a:p>
            <a:pPr marL="457200" lvl="0" indent="-342900" rtl="0">
              <a:lnSpc>
                <a:spcPct val="100000"/>
              </a:lnSpc>
              <a:spcBef>
                <a:spcPts val="0"/>
              </a:spcBef>
              <a:spcAft>
                <a:spcPts val="0"/>
              </a:spcAft>
              <a:buSzPts val="1800"/>
              <a:buChar char="●"/>
            </a:pPr>
            <a:r>
              <a:rPr lang="en" sz="3200" dirty="0"/>
              <a:t>A stance you take on a prompt.  </a:t>
            </a:r>
            <a:endParaRPr sz="3200" dirty="0"/>
          </a:p>
          <a:p>
            <a:pPr marL="457200" lvl="0" indent="-342900" rtl="0">
              <a:lnSpc>
                <a:spcPct val="100000"/>
              </a:lnSpc>
              <a:spcBef>
                <a:spcPts val="0"/>
              </a:spcBef>
              <a:spcAft>
                <a:spcPts val="0"/>
              </a:spcAft>
              <a:buSzPts val="1800"/>
              <a:buChar char="●"/>
            </a:pPr>
            <a:r>
              <a:rPr lang="en" sz="3200" dirty="0"/>
              <a:t>Offers perspective and interpretation of the subject. </a:t>
            </a:r>
            <a:endParaRPr sz="3200" dirty="0"/>
          </a:p>
          <a:p>
            <a:pPr marL="457200" lvl="0" indent="0">
              <a:lnSpc>
                <a:spcPct val="100000"/>
              </a:lnSpc>
              <a:spcBef>
                <a:spcPts val="0"/>
              </a:spcBef>
              <a:spcAft>
                <a:spcPts val="0"/>
              </a:spcAft>
              <a:buNone/>
            </a:pPr>
            <a:endParaRP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1000"/>
                                        <p:tgtEl>
                                          <p:spTgt spid="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Effect transition="in" filter="fade">
                                      <p:cBhvr>
                                        <p:cTn id="12" dur="1000"/>
                                        <p:tgtEl>
                                          <p:spTgt spid="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
                                            <p:txEl>
                                              <p:pRg st="2" end="2"/>
                                            </p:txEl>
                                          </p:spTgt>
                                        </p:tgtEl>
                                        <p:attrNameLst>
                                          <p:attrName>style.visibility</p:attrName>
                                        </p:attrNameLst>
                                      </p:cBhvr>
                                      <p:to>
                                        <p:strVal val="visible"/>
                                      </p:to>
                                    </p:set>
                                    <p:animEffect transition="in" filter="fade">
                                      <p:cBhvr>
                                        <p:cTn id="17" dur="1000"/>
                                        <p:tgtEl>
                                          <p:spTgt spid="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xEl>
                                              <p:pRg st="3" end="3"/>
                                            </p:txEl>
                                          </p:spTgt>
                                        </p:tgtEl>
                                        <p:attrNameLst>
                                          <p:attrName>style.visibility</p:attrName>
                                        </p:attrNameLst>
                                      </p:cBhvr>
                                      <p:to>
                                        <p:strVal val="visible"/>
                                      </p:to>
                                    </p:set>
                                    <p:animEffect transition="in" filter="fade">
                                      <p:cBhvr>
                                        <p:cTn id="22" dur="1000"/>
                                        <p:tgtEl>
                                          <p:spTgt spid="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
                                            <p:txEl>
                                              <p:pRg st="4" end="4"/>
                                            </p:txEl>
                                          </p:spTgt>
                                        </p:tgtEl>
                                        <p:attrNameLst>
                                          <p:attrName>style.visibility</p:attrName>
                                        </p:attrNameLst>
                                      </p:cBhvr>
                                      <p:to>
                                        <p:strVal val="visible"/>
                                      </p:to>
                                    </p:set>
                                    <p:animEffect transition="in" filter="fade">
                                      <p:cBhvr>
                                        <p:cTn id="27" dur="1000"/>
                                        <p:tgtEl>
                                          <p:spTgt spid="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3571"/>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NOT a thesis statement?</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Char char="●"/>
            </a:pPr>
            <a:r>
              <a:rPr lang="en" sz="2800" dirty="0"/>
              <a:t>A question</a:t>
            </a:r>
            <a:r>
              <a:rPr lang="en" sz="2800" dirty="0" smtClean="0"/>
              <a:t>.</a:t>
            </a:r>
            <a:endParaRPr sz="2800" dirty="0"/>
          </a:p>
          <a:p>
            <a:pPr marL="457200" lvl="0" indent="-342900" rtl="0">
              <a:lnSpc>
                <a:spcPct val="100000"/>
              </a:lnSpc>
              <a:spcBef>
                <a:spcPts val="0"/>
              </a:spcBef>
              <a:spcAft>
                <a:spcPts val="0"/>
              </a:spcAft>
              <a:buSzPts val="1800"/>
              <a:buChar char="●"/>
            </a:pPr>
            <a:r>
              <a:rPr lang="en" sz="2800" dirty="0"/>
              <a:t>A hook</a:t>
            </a:r>
            <a:r>
              <a:rPr lang="en" sz="2800" dirty="0" smtClean="0"/>
              <a:t>.</a:t>
            </a:r>
            <a:endParaRPr sz="2800" dirty="0"/>
          </a:p>
          <a:p>
            <a:pPr marL="457200" lvl="0" indent="-342900" rtl="0">
              <a:lnSpc>
                <a:spcPct val="100000"/>
              </a:lnSpc>
              <a:spcBef>
                <a:spcPts val="0"/>
              </a:spcBef>
              <a:spcAft>
                <a:spcPts val="0"/>
              </a:spcAft>
              <a:buSzPts val="1800"/>
              <a:buChar char="●"/>
            </a:pPr>
            <a:r>
              <a:rPr lang="en" sz="2800" dirty="0"/>
              <a:t>The topic sentence of your introduction</a:t>
            </a:r>
            <a:r>
              <a:rPr lang="en" sz="2800" dirty="0" smtClean="0"/>
              <a:t>.</a:t>
            </a:r>
            <a:endParaRPr sz="2800" dirty="0"/>
          </a:p>
          <a:p>
            <a:pPr marL="457200" lvl="0" indent="-342900" rtl="0">
              <a:lnSpc>
                <a:spcPct val="100000"/>
              </a:lnSpc>
              <a:spcBef>
                <a:spcPts val="0"/>
              </a:spcBef>
              <a:spcAft>
                <a:spcPts val="0"/>
              </a:spcAft>
              <a:buSzPts val="1800"/>
              <a:buChar char="●"/>
            </a:pPr>
            <a:r>
              <a:rPr lang="en" sz="2800" dirty="0"/>
              <a:t>Background information.</a:t>
            </a:r>
            <a:endParaRPr sz="2800" dirty="0"/>
          </a:p>
          <a:p>
            <a:pPr marL="0" lvl="0" indent="0">
              <a:spcBef>
                <a:spcPts val="0"/>
              </a:spcBef>
              <a:spcAft>
                <a:spcPts val="1600"/>
              </a:spcAft>
              <a:buNone/>
            </a:pPr>
            <a:endParaRPr sz="2800" dirty="0"/>
          </a:p>
        </p:txBody>
      </p:sp>
      <p:pic>
        <p:nvPicPr>
          <p:cNvPr id="74" name="Google Shape;74;p15"/>
          <p:cNvPicPr preferRelativeResize="0"/>
          <p:nvPr/>
        </p:nvPicPr>
        <p:blipFill>
          <a:blip r:embed="rId3">
            <a:alphaModFix/>
          </a:blip>
          <a:stretch>
            <a:fillRect/>
          </a:stretch>
        </p:blipFill>
        <p:spPr>
          <a:xfrm>
            <a:off x="6210899" y="3339708"/>
            <a:ext cx="524950" cy="868900"/>
          </a:xfrm>
          <a:prstGeom prst="rect">
            <a:avLst/>
          </a:prstGeom>
          <a:noFill/>
          <a:ln>
            <a:noFill/>
          </a:ln>
        </p:spPr>
      </p:pic>
      <p:pic>
        <p:nvPicPr>
          <p:cNvPr id="75" name="Google Shape;75;p15"/>
          <p:cNvPicPr preferRelativeResize="0"/>
          <p:nvPr/>
        </p:nvPicPr>
        <p:blipFill>
          <a:blip r:embed="rId4">
            <a:alphaModFix/>
          </a:blip>
          <a:stretch>
            <a:fillRect/>
          </a:stretch>
        </p:blipFill>
        <p:spPr>
          <a:xfrm rot="604838">
            <a:off x="6848820" y="3695378"/>
            <a:ext cx="1021544" cy="681027"/>
          </a:xfrm>
          <a:prstGeom prst="rect">
            <a:avLst/>
          </a:prstGeom>
          <a:noFill/>
          <a:ln>
            <a:noFill/>
          </a:ln>
        </p:spPr>
      </p:pic>
      <p:pic>
        <p:nvPicPr>
          <p:cNvPr id="76" name="Google Shape;76;p15"/>
          <p:cNvPicPr preferRelativeResize="0"/>
          <p:nvPr/>
        </p:nvPicPr>
        <p:blipFill>
          <a:blip r:embed="rId5">
            <a:alphaModFix/>
          </a:blip>
          <a:stretch>
            <a:fillRect/>
          </a:stretch>
        </p:blipFill>
        <p:spPr>
          <a:xfrm>
            <a:off x="6406750" y="2494600"/>
            <a:ext cx="1035250" cy="1035250"/>
          </a:xfrm>
          <a:prstGeom prst="rect">
            <a:avLst/>
          </a:prstGeom>
          <a:noFill/>
          <a:ln>
            <a:noFill/>
          </a:ln>
        </p:spPr>
      </p:pic>
      <p:pic>
        <p:nvPicPr>
          <p:cNvPr id="77" name="Google Shape;77;p15"/>
          <p:cNvPicPr preferRelativeResize="0"/>
          <p:nvPr/>
        </p:nvPicPr>
        <p:blipFill>
          <a:blip r:embed="rId6">
            <a:alphaModFix/>
          </a:blip>
          <a:stretch>
            <a:fillRect/>
          </a:stretch>
        </p:blipFill>
        <p:spPr>
          <a:xfrm>
            <a:off x="5833646" y="2410587"/>
            <a:ext cx="2486425" cy="2486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10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10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10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10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dirty="0"/>
              <a:t>NOT Thesis Statements </a:t>
            </a:r>
            <a:r>
              <a:rPr lang="en" sz="2400" dirty="0" smtClean="0"/>
              <a:t/>
            </a:r>
            <a:br>
              <a:rPr lang="en" sz="2400" dirty="0" smtClean="0"/>
            </a:br>
            <a:r>
              <a:rPr lang="en" sz="2400" dirty="0" smtClean="0"/>
              <a:t>(</a:t>
            </a:r>
            <a:r>
              <a:rPr lang="en" sz="2400" dirty="0"/>
              <a:t>aka </a:t>
            </a:r>
            <a:r>
              <a:rPr lang="en" sz="2400" dirty="0" smtClean="0"/>
              <a:t>Mrs</a:t>
            </a:r>
            <a:r>
              <a:rPr lang="en" sz="2400" dirty="0"/>
              <a:t>. </a:t>
            </a:r>
            <a:r>
              <a:rPr lang="en" sz="2400" dirty="0" smtClean="0"/>
              <a:t>Bossert’s </a:t>
            </a:r>
            <a:r>
              <a:rPr lang="en" sz="2400" dirty="0"/>
              <a:t>pet peeves)</a:t>
            </a:r>
            <a:endParaRPr sz="2400" dirty="0"/>
          </a:p>
        </p:txBody>
      </p:sp>
      <p:sp>
        <p:nvSpPr>
          <p:cNvPr id="83" name="Google Shape;8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Char char="●"/>
            </a:pPr>
            <a:r>
              <a:rPr lang="en" dirty="0"/>
              <a:t>I am going to tell you the theme of my essay</a:t>
            </a:r>
            <a:r>
              <a:rPr lang="en" dirty="0" smtClean="0"/>
              <a:t>.</a:t>
            </a:r>
            <a:endParaRPr lang="en" dirty="0"/>
          </a:p>
          <a:p>
            <a:pPr marL="114300" lvl="0" indent="0" rtl="0">
              <a:lnSpc>
                <a:spcPct val="100000"/>
              </a:lnSpc>
              <a:spcBef>
                <a:spcPts val="0"/>
              </a:spcBef>
              <a:spcAft>
                <a:spcPts val="0"/>
              </a:spcAft>
              <a:buSzPts val="1800"/>
              <a:buNone/>
            </a:pPr>
            <a:endParaRPr dirty="0"/>
          </a:p>
          <a:p>
            <a:pPr marL="457200" lvl="0" indent="-342900" rtl="0">
              <a:lnSpc>
                <a:spcPct val="100000"/>
              </a:lnSpc>
              <a:spcBef>
                <a:spcPts val="0"/>
              </a:spcBef>
              <a:spcAft>
                <a:spcPts val="0"/>
              </a:spcAft>
              <a:buSzPts val="1800"/>
              <a:buChar char="●"/>
            </a:pPr>
            <a:r>
              <a:rPr lang="en" dirty="0"/>
              <a:t>I am going to talk about the main character of the novel.</a:t>
            </a:r>
            <a:endParaRPr dirty="0"/>
          </a:p>
          <a:p>
            <a:pPr marL="0" lvl="0" indent="0" rtl="0">
              <a:lnSpc>
                <a:spcPct val="100000"/>
              </a:lnSpc>
              <a:spcBef>
                <a:spcPts val="0"/>
              </a:spcBef>
              <a:spcAft>
                <a:spcPts val="0"/>
              </a:spcAft>
              <a:buNone/>
            </a:pPr>
            <a:endParaRPr dirty="0"/>
          </a:p>
          <a:p>
            <a:pPr marL="457200" lvl="0" indent="-342900" rtl="0">
              <a:lnSpc>
                <a:spcPct val="100000"/>
              </a:lnSpc>
              <a:spcBef>
                <a:spcPts val="0"/>
              </a:spcBef>
              <a:spcAft>
                <a:spcPts val="0"/>
              </a:spcAft>
              <a:buSzPts val="1800"/>
              <a:buChar char="●"/>
            </a:pPr>
            <a:r>
              <a:rPr lang="en" dirty="0"/>
              <a:t>The character changed.</a:t>
            </a:r>
            <a:endParaRPr dirty="0"/>
          </a:p>
          <a:p>
            <a:pPr marL="0" lvl="0" indent="0" rtl="0">
              <a:lnSpc>
                <a:spcPct val="100000"/>
              </a:lnSpc>
              <a:spcBef>
                <a:spcPts val="0"/>
              </a:spcBef>
              <a:spcAft>
                <a:spcPts val="0"/>
              </a:spcAft>
              <a:buNone/>
            </a:pPr>
            <a:endParaRPr dirty="0"/>
          </a:p>
          <a:p>
            <a:pPr marL="457200" lvl="0" indent="-342900" rtl="0">
              <a:lnSpc>
                <a:spcPct val="100000"/>
              </a:lnSpc>
              <a:spcBef>
                <a:spcPts val="0"/>
              </a:spcBef>
              <a:spcAft>
                <a:spcPts val="0"/>
              </a:spcAft>
              <a:buSzPts val="1800"/>
              <a:buChar char="●"/>
            </a:pPr>
            <a:r>
              <a:rPr lang="en" dirty="0"/>
              <a:t>What is the theme of my essay, you might ask?  Well, I’m going to tell you.</a:t>
            </a:r>
            <a:endParaRPr dirty="0"/>
          </a:p>
          <a:p>
            <a:pPr marL="0" lvl="0" indent="0" rtl="0">
              <a:lnSpc>
                <a:spcPct val="100000"/>
              </a:lnSpc>
              <a:spcBef>
                <a:spcPts val="0"/>
              </a:spcBef>
              <a:spcAft>
                <a:spcPts val="0"/>
              </a:spcAft>
              <a:buNone/>
            </a:pPr>
            <a:endParaRPr dirty="0"/>
          </a:p>
          <a:p>
            <a:pPr marL="457200" lvl="0" indent="-342900" rtl="0">
              <a:lnSpc>
                <a:spcPct val="100000"/>
              </a:lnSpc>
              <a:spcBef>
                <a:spcPts val="0"/>
              </a:spcBef>
              <a:spcAft>
                <a:spcPts val="0"/>
              </a:spcAft>
              <a:buSzPts val="1800"/>
              <a:buChar char="●"/>
            </a:pPr>
            <a:r>
              <a:rPr lang="en" dirty="0"/>
              <a:t>How are John and Jack similar and different?</a:t>
            </a:r>
            <a:endParaRPr dirty="0"/>
          </a:p>
          <a:p>
            <a:pPr marL="0" lvl="0" indent="0" rtl="0">
              <a:lnSpc>
                <a:spcPct val="100000"/>
              </a:lnSpc>
              <a:spcBef>
                <a:spcPts val="0"/>
              </a:spcBef>
              <a:spcAft>
                <a:spcPts val="0"/>
              </a:spcAft>
              <a:buNone/>
            </a:pPr>
            <a:endParaRPr dirty="0"/>
          </a:p>
          <a:p>
            <a:pPr marL="457200" lvl="0" indent="-342900">
              <a:lnSpc>
                <a:spcPct val="100000"/>
              </a:lnSpc>
              <a:spcBef>
                <a:spcPts val="0"/>
              </a:spcBef>
              <a:spcAft>
                <a:spcPts val="0"/>
              </a:spcAft>
              <a:buSzPts val="1800"/>
              <a:buChar char="●"/>
            </a:pPr>
            <a:r>
              <a:rPr lang="en" dirty="0"/>
              <a:t>Have you ever thought about the theme of this book?</a:t>
            </a:r>
            <a:endParaRPr dirty="0"/>
          </a:p>
        </p:txBody>
      </p:sp>
      <p:pic>
        <p:nvPicPr>
          <p:cNvPr id="84" name="Google Shape;84;p16"/>
          <p:cNvPicPr preferRelativeResize="0"/>
          <p:nvPr/>
        </p:nvPicPr>
        <p:blipFill>
          <a:blip r:embed="rId3">
            <a:alphaModFix/>
          </a:blip>
          <a:stretch>
            <a:fillRect/>
          </a:stretch>
        </p:blipFill>
        <p:spPr>
          <a:xfrm>
            <a:off x="6852900" y="698225"/>
            <a:ext cx="2353175" cy="20586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animEffect transition="in" filter="fade">
                                      <p:cBhvr>
                                        <p:cTn id="7" dur="1000"/>
                                        <p:tgtEl>
                                          <p:spTgt spid="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xEl>
                                              <p:pRg st="2" end="2"/>
                                            </p:txEl>
                                          </p:spTgt>
                                        </p:tgtEl>
                                        <p:attrNameLst>
                                          <p:attrName>style.visibility</p:attrName>
                                        </p:attrNameLst>
                                      </p:cBhvr>
                                      <p:to>
                                        <p:strVal val="visible"/>
                                      </p:to>
                                    </p:set>
                                    <p:animEffect transition="in" filter="fade">
                                      <p:cBhvr>
                                        <p:cTn id="12" dur="1000"/>
                                        <p:tgtEl>
                                          <p:spTgt spid="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3">
                                            <p:txEl>
                                              <p:pRg st="4" end="4"/>
                                            </p:txEl>
                                          </p:spTgt>
                                        </p:tgtEl>
                                        <p:attrNameLst>
                                          <p:attrName>style.visibility</p:attrName>
                                        </p:attrNameLst>
                                      </p:cBhvr>
                                      <p:to>
                                        <p:strVal val="visible"/>
                                      </p:to>
                                    </p:set>
                                    <p:animEffect transition="in" filter="fade">
                                      <p:cBhvr>
                                        <p:cTn id="17" dur="1000"/>
                                        <p:tgtEl>
                                          <p:spTgt spid="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3">
                                            <p:txEl>
                                              <p:pRg st="6" end="6"/>
                                            </p:txEl>
                                          </p:spTgt>
                                        </p:tgtEl>
                                        <p:attrNameLst>
                                          <p:attrName>style.visibility</p:attrName>
                                        </p:attrNameLst>
                                      </p:cBhvr>
                                      <p:to>
                                        <p:strVal val="visible"/>
                                      </p:to>
                                    </p:set>
                                    <p:animEffect transition="in" filter="fade">
                                      <p:cBhvr>
                                        <p:cTn id="22" dur="1000"/>
                                        <p:tgtEl>
                                          <p:spTgt spid="8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3">
                                            <p:txEl>
                                              <p:pRg st="8" end="8"/>
                                            </p:txEl>
                                          </p:spTgt>
                                        </p:tgtEl>
                                        <p:attrNameLst>
                                          <p:attrName>style.visibility</p:attrName>
                                        </p:attrNameLst>
                                      </p:cBhvr>
                                      <p:to>
                                        <p:strVal val="visible"/>
                                      </p:to>
                                    </p:set>
                                    <p:animEffect transition="in" filter="fade">
                                      <p:cBhvr>
                                        <p:cTn id="27" dur="1000"/>
                                        <p:tgtEl>
                                          <p:spTgt spid="8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3">
                                            <p:txEl>
                                              <p:pRg st="10" end="10"/>
                                            </p:txEl>
                                          </p:spTgt>
                                        </p:tgtEl>
                                        <p:attrNameLst>
                                          <p:attrName>style.visibility</p:attrName>
                                        </p:attrNameLst>
                                      </p:cBhvr>
                                      <p:to>
                                        <p:strVal val="visible"/>
                                      </p:to>
                                    </p:set>
                                    <p:animEffect transition="in" filter="fade">
                                      <p:cBhvr>
                                        <p:cTn id="32" dur="1000"/>
                                        <p:tgtEl>
                                          <p:spTgt spid="8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Questions to ask yourself:</a:t>
            </a:r>
            <a:endParaRPr/>
          </a:p>
        </p:txBody>
      </p:sp>
      <p:sp>
        <p:nvSpPr>
          <p:cNvPr id="90" name="Google Shape;9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AutoNum type="arabicPeriod"/>
            </a:pPr>
            <a:r>
              <a:rPr lang="en" sz="2400" dirty="0"/>
              <a:t>Did I answer the prompt</a:t>
            </a:r>
            <a:r>
              <a:rPr lang="en" sz="2400" dirty="0" smtClean="0"/>
              <a:t>?</a:t>
            </a:r>
            <a:endParaRPr sz="2400" dirty="0"/>
          </a:p>
          <a:p>
            <a:pPr marL="457200" lvl="0" indent="-342900" rtl="0">
              <a:lnSpc>
                <a:spcPct val="100000"/>
              </a:lnSpc>
              <a:spcBef>
                <a:spcPts val="0"/>
              </a:spcBef>
              <a:spcAft>
                <a:spcPts val="0"/>
              </a:spcAft>
              <a:buSzPts val="1800"/>
              <a:buAutoNum type="arabicPeriod"/>
            </a:pPr>
            <a:r>
              <a:rPr lang="en" sz="2400" dirty="0"/>
              <a:t>Is my thesis specific?</a:t>
            </a:r>
            <a:endParaRPr sz="2400" dirty="0"/>
          </a:p>
          <a:p>
            <a:pPr marL="0" lvl="0" indent="0" rtl="0">
              <a:lnSpc>
                <a:spcPct val="100000"/>
              </a:lnSpc>
              <a:spcBef>
                <a:spcPts val="0"/>
              </a:spcBef>
              <a:spcAft>
                <a:spcPts val="0"/>
              </a:spcAft>
              <a:buNone/>
            </a:pPr>
            <a:endParaRPr sz="2400" dirty="0"/>
          </a:p>
          <a:p>
            <a:pPr marL="914400" lvl="1" indent="-317500" rtl="0">
              <a:lnSpc>
                <a:spcPct val="100000"/>
              </a:lnSpc>
              <a:spcBef>
                <a:spcPts val="0"/>
              </a:spcBef>
              <a:spcAft>
                <a:spcPts val="0"/>
              </a:spcAft>
              <a:buSzPts val="1400"/>
              <a:buAutoNum type="alphaLcPeriod"/>
            </a:pPr>
            <a:r>
              <a:rPr lang="en" sz="1800" dirty="0"/>
              <a:t>Will my reader be prepared for what they’re about to read?</a:t>
            </a:r>
            <a:endParaRPr sz="1800" dirty="0"/>
          </a:p>
          <a:p>
            <a:pPr marL="914400" lvl="1" indent="-317500" rtl="0">
              <a:lnSpc>
                <a:spcPct val="100000"/>
              </a:lnSpc>
              <a:spcBef>
                <a:spcPts val="0"/>
              </a:spcBef>
              <a:spcAft>
                <a:spcPts val="0"/>
              </a:spcAft>
              <a:buSzPts val="1400"/>
              <a:buAutoNum type="alphaLcPeriod"/>
            </a:pPr>
            <a:r>
              <a:rPr lang="en" sz="1800" dirty="0"/>
              <a:t>Does it give an outline for the body paragraphs?</a:t>
            </a:r>
            <a:endParaRPr sz="1800" dirty="0"/>
          </a:p>
          <a:p>
            <a:pPr marL="457200" lvl="0" indent="0" rtl="0">
              <a:lnSpc>
                <a:spcPct val="100000"/>
              </a:lnSpc>
              <a:spcBef>
                <a:spcPts val="0"/>
              </a:spcBef>
              <a:spcAft>
                <a:spcPts val="0"/>
              </a:spcAft>
              <a:buNone/>
            </a:pPr>
            <a:endParaRPr sz="2400" dirty="0"/>
          </a:p>
          <a:p>
            <a:pPr marL="457200" lvl="0" indent="-342900" rtl="0">
              <a:lnSpc>
                <a:spcPct val="100000"/>
              </a:lnSpc>
              <a:spcBef>
                <a:spcPts val="0"/>
              </a:spcBef>
              <a:spcAft>
                <a:spcPts val="0"/>
              </a:spcAft>
              <a:buSzPts val="1800"/>
              <a:buAutoNum type="arabicPeriod"/>
            </a:pPr>
            <a:r>
              <a:rPr lang="en" sz="2400" dirty="0"/>
              <a:t>So what?</a:t>
            </a:r>
            <a:endParaRPr sz="2400" dirty="0"/>
          </a:p>
          <a:p>
            <a:pPr marL="0" lvl="0" indent="0">
              <a:lnSpc>
                <a:spcPct val="100000"/>
              </a:lnSpc>
              <a:spcBef>
                <a:spcPts val="0"/>
              </a:spcBef>
              <a:spcAft>
                <a:spcPts val="0"/>
              </a:spcAft>
              <a:buNone/>
            </a:pPr>
            <a:endParaRPr sz="2400" dirty="0"/>
          </a:p>
        </p:txBody>
      </p:sp>
      <p:pic>
        <p:nvPicPr>
          <p:cNvPr id="91" name="Google Shape;91;p17"/>
          <p:cNvPicPr preferRelativeResize="0"/>
          <p:nvPr/>
        </p:nvPicPr>
        <p:blipFill>
          <a:blip r:embed="rId3">
            <a:alphaModFix/>
          </a:blip>
          <a:stretch>
            <a:fillRect/>
          </a:stretch>
        </p:blipFill>
        <p:spPr>
          <a:xfrm>
            <a:off x="6129185" y="2567875"/>
            <a:ext cx="2575625" cy="2575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Effect transition="in" filter="fade">
                                      <p:cBhvr>
                                        <p:cTn id="7" dur="1000"/>
                                        <p:tgtEl>
                                          <p:spTgt spid="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0">
                                            <p:txEl>
                                              <p:pRg st="1" end="1"/>
                                            </p:txEl>
                                          </p:spTgt>
                                        </p:tgtEl>
                                        <p:attrNameLst>
                                          <p:attrName>style.visibility</p:attrName>
                                        </p:attrNameLst>
                                      </p:cBhvr>
                                      <p:to>
                                        <p:strVal val="visible"/>
                                      </p:to>
                                    </p:set>
                                    <p:animEffect transition="in" filter="fade">
                                      <p:cBhvr>
                                        <p:cTn id="12" dur="1000"/>
                                        <p:tgtEl>
                                          <p:spTgt spid="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0">
                                            <p:txEl>
                                              <p:pRg st="3" end="3"/>
                                            </p:txEl>
                                          </p:spTgt>
                                        </p:tgtEl>
                                        <p:attrNameLst>
                                          <p:attrName>style.visibility</p:attrName>
                                        </p:attrNameLst>
                                      </p:cBhvr>
                                      <p:to>
                                        <p:strVal val="visible"/>
                                      </p:to>
                                    </p:set>
                                    <p:animEffect transition="in" filter="fade">
                                      <p:cBhvr>
                                        <p:cTn id="17" dur="1000"/>
                                        <p:tgtEl>
                                          <p:spTgt spid="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0">
                                            <p:txEl>
                                              <p:pRg st="4" end="4"/>
                                            </p:txEl>
                                          </p:spTgt>
                                        </p:tgtEl>
                                        <p:attrNameLst>
                                          <p:attrName>style.visibility</p:attrName>
                                        </p:attrNameLst>
                                      </p:cBhvr>
                                      <p:to>
                                        <p:strVal val="visible"/>
                                      </p:to>
                                    </p:set>
                                    <p:animEffect transition="in" filter="fade">
                                      <p:cBhvr>
                                        <p:cTn id="22" dur="1000"/>
                                        <p:tgtEl>
                                          <p:spTgt spid="9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0">
                                            <p:txEl>
                                              <p:pRg st="6" end="6"/>
                                            </p:txEl>
                                          </p:spTgt>
                                        </p:tgtEl>
                                        <p:attrNameLst>
                                          <p:attrName>style.visibility</p:attrName>
                                        </p:attrNameLst>
                                      </p:cBhvr>
                                      <p:to>
                                        <p:strVal val="visible"/>
                                      </p:to>
                                    </p:set>
                                    <p:animEffect transition="in" filter="fade">
                                      <p:cBhvr>
                                        <p:cTn id="27" dur="1000"/>
                                        <p:tgtEl>
                                          <p:spTgt spid="9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605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3-Prong Thesis</a:t>
            </a:r>
            <a:endParaRPr/>
          </a:p>
        </p:txBody>
      </p:sp>
      <p:sp>
        <p:nvSpPr>
          <p:cNvPr id="97" name="Google Shape;97;p18"/>
          <p:cNvSpPr txBox="1">
            <a:spLocks noGrp="1"/>
          </p:cNvSpPr>
          <p:nvPr>
            <p:ph type="body" idx="1"/>
          </p:nvPr>
        </p:nvSpPr>
        <p:spPr>
          <a:xfrm>
            <a:off x="311700" y="1152475"/>
            <a:ext cx="8520600" cy="3416400"/>
          </a:xfrm>
          <a:prstGeom prst="rect">
            <a:avLst/>
          </a:prstGeom>
          <a:ln>
            <a:noFill/>
          </a:ln>
        </p:spPr>
        <p:txBody>
          <a:bodyPr spcFirstLastPara="1" wrap="square" lIns="91425" tIns="91425" rIns="91425" bIns="91425" anchor="t" anchorCtr="0">
            <a:noAutofit/>
          </a:bodyPr>
          <a:lstStyle/>
          <a:p>
            <a:pPr marL="0" lvl="0" indent="0">
              <a:spcBef>
                <a:spcPts val="0"/>
              </a:spcBef>
              <a:spcAft>
                <a:spcPts val="0"/>
              </a:spcAft>
              <a:buNone/>
            </a:pPr>
            <a:r>
              <a:rPr lang="en" dirty="0"/>
              <a:t>When you are writing a 5 paragraph essay, it is helpful to write 3 reasons (or prongs) that explain your stance/idea.  This will help guide you as you decide on topics for your body paragraphs.</a:t>
            </a:r>
            <a:endParaRPr dirty="0"/>
          </a:p>
          <a:p>
            <a:pPr marL="0" lvl="0" indent="0">
              <a:spcBef>
                <a:spcPts val="1600"/>
              </a:spcBef>
              <a:spcAft>
                <a:spcPts val="0"/>
              </a:spcAft>
              <a:buNone/>
            </a:pPr>
            <a:endParaRPr dirty="0"/>
          </a:p>
          <a:p>
            <a:pPr marL="0" lvl="0" indent="0">
              <a:spcBef>
                <a:spcPts val="1600"/>
              </a:spcBef>
              <a:spcAft>
                <a:spcPts val="1600"/>
              </a:spcAft>
              <a:buNone/>
            </a:pPr>
            <a:endParaRPr dirty="0"/>
          </a:p>
        </p:txBody>
      </p:sp>
      <p:pic>
        <p:nvPicPr>
          <p:cNvPr id="98" name="Google Shape;98;p18"/>
          <p:cNvPicPr preferRelativeResize="0"/>
          <p:nvPr/>
        </p:nvPicPr>
        <p:blipFill>
          <a:blip r:embed="rId3">
            <a:alphaModFix/>
          </a:blip>
          <a:stretch>
            <a:fillRect/>
          </a:stretch>
        </p:blipFill>
        <p:spPr>
          <a:xfrm>
            <a:off x="3079300" y="2003524"/>
            <a:ext cx="2909801" cy="29098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 THEME</a:t>
            </a:r>
            <a:endParaRPr/>
          </a:p>
        </p:txBody>
      </p:sp>
      <p:sp>
        <p:nvSpPr>
          <p:cNvPr id="104" name="Google Shape;10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In </a:t>
            </a:r>
            <a:r>
              <a:rPr lang="en" i="1" dirty="0"/>
              <a:t>The Hunger Games</a:t>
            </a:r>
            <a:r>
              <a:rPr lang="en" dirty="0"/>
              <a:t>, Suzanne Collins </a:t>
            </a:r>
            <a:r>
              <a:rPr lang="en" b="1" u="sng" dirty="0">
                <a:solidFill>
                  <a:schemeClr val="accent5"/>
                </a:solidFill>
              </a:rPr>
              <a:t>explores how sacrifice shows the importance of human life. </a:t>
            </a:r>
            <a:r>
              <a:rPr lang="en" dirty="0">
                <a:solidFill>
                  <a:schemeClr val="accent5"/>
                </a:solidFill>
              </a:rPr>
              <a:t> </a:t>
            </a:r>
            <a:endParaRPr dirty="0">
              <a:solidFill>
                <a:schemeClr val="accent5"/>
              </a:solidFill>
            </a:endParaRPr>
          </a:p>
          <a:p>
            <a:pPr marL="0" lvl="0" indent="0">
              <a:spcBef>
                <a:spcPts val="1600"/>
              </a:spcBef>
              <a:spcAft>
                <a:spcPts val="0"/>
              </a:spcAft>
              <a:buNone/>
            </a:pPr>
            <a:r>
              <a:rPr lang="en" dirty="0"/>
              <a:t>In </a:t>
            </a:r>
            <a:r>
              <a:rPr lang="en" i="1" dirty="0"/>
              <a:t>The Hunger Games, </a:t>
            </a:r>
            <a:r>
              <a:rPr lang="en" dirty="0"/>
              <a:t>Suzanne Collins </a:t>
            </a:r>
            <a:r>
              <a:rPr lang="en" b="1" u="sng" dirty="0">
                <a:solidFill>
                  <a:schemeClr val="accent5"/>
                </a:solidFill>
              </a:rPr>
              <a:t>explores</a:t>
            </a:r>
            <a:r>
              <a:rPr lang="en" u="sng" dirty="0">
                <a:solidFill>
                  <a:schemeClr val="accent5"/>
                </a:solidFill>
              </a:rPr>
              <a:t> how sacrifice shows the importance of human life</a:t>
            </a:r>
            <a:r>
              <a:rPr lang="en" dirty="0"/>
              <a:t> </a:t>
            </a:r>
            <a:r>
              <a:rPr lang="en" i="1" u="sng" dirty="0">
                <a:solidFill>
                  <a:schemeClr val="accent4"/>
                </a:solidFill>
              </a:rPr>
              <a:t>through</a:t>
            </a:r>
            <a:r>
              <a:rPr lang="en" dirty="0"/>
              <a:t> </a:t>
            </a:r>
            <a:r>
              <a:rPr lang="en" b="1" u="sng" dirty="0">
                <a:solidFill>
                  <a:schemeClr val="accent5"/>
                </a:solidFill>
              </a:rPr>
              <a:t>Katniss’ sacrifices for Prim, Peeta, and the sacrifice of her own life</a:t>
            </a:r>
            <a:r>
              <a:rPr lang="en" dirty="0"/>
              <a:t>. </a:t>
            </a:r>
            <a:endParaRPr dirty="0"/>
          </a:p>
          <a:p>
            <a:pPr marL="0" lvl="0" indent="0">
              <a:spcBef>
                <a:spcPts val="1600"/>
              </a:spcBef>
              <a:spcAft>
                <a:spcPts val="0"/>
              </a:spcAft>
              <a:buNone/>
            </a:pPr>
            <a:r>
              <a:rPr lang="en" dirty="0"/>
              <a:t>What makes the second thesis statement stronger than the first?  </a:t>
            </a:r>
            <a:endParaRPr dirty="0"/>
          </a:p>
          <a:p>
            <a:pPr marL="0" lvl="0" indent="0">
              <a:spcBef>
                <a:spcPts val="1600"/>
              </a:spcBef>
              <a:spcAft>
                <a:spcPts val="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4">
                                            <p:txEl>
                                              <p:pRg st="1" end="1"/>
                                            </p:txEl>
                                          </p:spTgt>
                                        </p:tgtEl>
                                        <p:attrNameLst>
                                          <p:attrName>style.visibility</p:attrName>
                                        </p:attrNameLst>
                                      </p:cBhvr>
                                      <p:to>
                                        <p:strVal val="visible"/>
                                      </p:to>
                                    </p:set>
                                    <p:animEffect transition="in" filter="fade">
                                      <p:cBhvr>
                                        <p:cTn id="11" dur="1000"/>
                                        <p:tgtEl>
                                          <p:spTgt spid="10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4">
                                            <p:txEl>
                                              <p:pRg st="2" end="2"/>
                                            </p:txEl>
                                          </p:spTgt>
                                        </p:tgtEl>
                                        <p:attrNameLst>
                                          <p:attrName>style.visibility</p:attrName>
                                        </p:attrNameLst>
                                      </p:cBhvr>
                                      <p:to>
                                        <p:strVal val="visible"/>
                                      </p:to>
                                    </p:set>
                                    <p:animEffect transition="in" filter="fade">
                                      <p:cBhvr>
                                        <p:cTn id="16" dur="1000"/>
                                        <p:tgtEl>
                                          <p:spTgt spid="1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the 3-prong stronger?</a:t>
            </a:r>
            <a:endParaRPr/>
          </a:p>
        </p:txBody>
      </p:sp>
      <p:sp>
        <p:nvSpPr>
          <p:cNvPr id="110" name="Google Shape;11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Now you have topic sentences for your body paragraphs!</a:t>
            </a:r>
            <a:endParaRPr/>
          </a:p>
          <a:p>
            <a:pPr marL="457200" lvl="0" indent="-342900" rtl="0">
              <a:spcBef>
                <a:spcPts val="1600"/>
              </a:spcBef>
              <a:spcAft>
                <a:spcPts val="0"/>
              </a:spcAft>
              <a:buSzPts val="1800"/>
              <a:buAutoNum type="arabicPeriod"/>
            </a:pPr>
            <a:r>
              <a:rPr lang="en"/>
              <a:t>How Katniss’ sacrifice for Prim shows the importance of human life.</a:t>
            </a:r>
            <a:endParaRPr/>
          </a:p>
          <a:p>
            <a:pPr marL="457200" lvl="0" indent="-342900" rtl="0">
              <a:spcBef>
                <a:spcPts val="0"/>
              </a:spcBef>
              <a:spcAft>
                <a:spcPts val="0"/>
              </a:spcAft>
              <a:buSzPts val="1800"/>
              <a:buAutoNum type="arabicPeriod"/>
            </a:pPr>
            <a:r>
              <a:rPr lang="en"/>
              <a:t>How Katinss’ sacrifice for Peeta shows the importance of human life.</a:t>
            </a:r>
            <a:endParaRPr/>
          </a:p>
          <a:p>
            <a:pPr marL="457200" lvl="0" indent="-342900" rtl="0">
              <a:spcBef>
                <a:spcPts val="0"/>
              </a:spcBef>
              <a:spcAft>
                <a:spcPts val="0"/>
              </a:spcAft>
              <a:buSzPts val="1800"/>
              <a:buAutoNum type="arabicPeriod"/>
            </a:pPr>
            <a:r>
              <a:rPr lang="en"/>
              <a:t>How her willingness to sacrifice her own life shows the importance of others’ lives.  </a:t>
            </a:r>
            <a:endParaRPr/>
          </a:p>
          <a:p>
            <a:pPr marL="0" lvl="0" indent="0"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1" end="1"/>
                                            </p:txEl>
                                          </p:spTgt>
                                        </p:tgtEl>
                                        <p:attrNameLst>
                                          <p:attrName>style.visibility</p:attrName>
                                        </p:attrNameLst>
                                      </p:cBhvr>
                                      <p:to>
                                        <p:strVal val="visible"/>
                                      </p:to>
                                    </p:set>
                                    <p:animEffect transition="in" filter="fade">
                                      <p:cBhvr>
                                        <p:cTn id="12" dur="1000"/>
                                        <p:tgtEl>
                                          <p:spTgt spid="1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2" end="2"/>
                                            </p:txEl>
                                          </p:spTgt>
                                        </p:tgtEl>
                                        <p:attrNameLst>
                                          <p:attrName>style.visibility</p:attrName>
                                        </p:attrNameLst>
                                      </p:cBhvr>
                                      <p:to>
                                        <p:strVal val="visible"/>
                                      </p:to>
                                    </p:set>
                                    <p:animEffect transition="in" filter="fade">
                                      <p:cBhvr>
                                        <p:cTn id="17" dur="1000"/>
                                        <p:tgtEl>
                                          <p:spTgt spid="1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3" end="3"/>
                                            </p:txEl>
                                          </p:spTgt>
                                        </p:tgtEl>
                                        <p:attrNameLst>
                                          <p:attrName>style.visibility</p:attrName>
                                        </p:attrNameLst>
                                      </p:cBhvr>
                                      <p:to>
                                        <p:strVal val="visible"/>
                                      </p:to>
                                    </p:set>
                                    <p:animEffect transition="in" filter="fade">
                                      <p:cBhvr>
                                        <p:cTn id="22" dur="1000"/>
                                        <p:tgtEl>
                                          <p:spTgt spid="1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0">
                                            <p:txEl>
                                              <p:pRg st="4" end="4"/>
                                            </p:txEl>
                                          </p:spTgt>
                                        </p:tgtEl>
                                        <p:attrNameLst>
                                          <p:attrName>style.visibility</p:attrName>
                                        </p:attrNameLst>
                                      </p:cBhvr>
                                      <p:to>
                                        <p:strVal val="visible"/>
                                      </p:to>
                                    </p:set>
                                    <p:animEffect transition="in" filter="fade">
                                      <p:cBhvr>
                                        <p:cTn id="27" dur="1000"/>
                                        <p:tgtEl>
                                          <p:spTgt spid="1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 CHARACTER DEVELOPMENT</a:t>
            </a:r>
            <a:endParaRPr/>
          </a:p>
        </p:txBody>
      </p:sp>
      <p:sp>
        <p:nvSpPr>
          <p:cNvPr id="116" name="Google Shape;11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character Hamlet, in William Shakespeare’s </a:t>
            </a:r>
            <a:r>
              <a:rPr lang="en" i="1"/>
              <a:t>Hamlet,</a:t>
            </a:r>
            <a:r>
              <a:rPr lang="en"/>
              <a:t> </a:t>
            </a:r>
            <a:r>
              <a:rPr lang="en" b="1" u="sng">
                <a:solidFill>
                  <a:schemeClr val="accent5"/>
                </a:solidFill>
              </a:rPr>
              <a:t>changes dramatically throughout the play.  </a:t>
            </a:r>
            <a:endParaRPr b="1" u="sng">
              <a:solidFill>
                <a:schemeClr val="accent5"/>
              </a:solidFill>
            </a:endParaRPr>
          </a:p>
          <a:p>
            <a:pPr marL="0" lvl="0" indent="0">
              <a:spcBef>
                <a:spcPts val="1600"/>
              </a:spcBef>
              <a:spcAft>
                <a:spcPts val="0"/>
              </a:spcAft>
              <a:buNone/>
            </a:pPr>
            <a:r>
              <a:rPr lang="en"/>
              <a:t>The character Hamlet, in William Shakespeare’s </a:t>
            </a:r>
            <a:r>
              <a:rPr lang="en" i="1"/>
              <a:t>Hamlet,</a:t>
            </a:r>
            <a:r>
              <a:rPr lang="en"/>
              <a:t> </a:t>
            </a:r>
            <a:r>
              <a:rPr lang="en" u="sng">
                <a:solidFill>
                  <a:schemeClr val="accent5"/>
                </a:solidFill>
              </a:rPr>
              <a:t>changes dramatically throughout the play</a:t>
            </a:r>
            <a:r>
              <a:rPr lang="en"/>
              <a:t> </a:t>
            </a:r>
            <a:r>
              <a:rPr lang="en" u="sng">
                <a:solidFill>
                  <a:schemeClr val="accent4"/>
                </a:solidFill>
              </a:rPr>
              <a:t>as his antic disposition becomes reality</a:t>
            </a:r>
            <a:r>
              <a:rPr lang="en"/>
              <a:t>.  </a:t>
            </a:r>
            <a:r>
              <a:rPr lang="en" b="1" u="sng">
                <a:solidFill>
                  <a:schemeClr val="accent5"/>
                </a:solidFill>
              </a:rPr>
              <a:t>In the beginning, Hamlet appears to be acting mad.  Later, he demonstrates that his act is starting to become his reality. By the end, Hamlet’s act of madness is no longer antic disposition.</a:t>
            </a:r>
            <a:endParaRPr>
              <a:solidFill>
                <a:schemeClr val="accent5"/>
              </a:solidFill>
            </a:endParaRPr>
          </a:p>
          <a:p>
            <a:pPr marL="0" lvl="0" indent="0">
              <a:spcBef>
                <a:spcPts val="1600"/>
              </a:spcBef>
              <a:spcAft>
                <a:spcPts val="1600"/>
              </a:spcAft>
              <a:buNone/>
            </a:pPr>
            <a:r>
              <a:rPr lang="en"/>
              <a:t>How would you set up the body paragraphs?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
                                            <p:txEl>
                                              <p:pRg st="0" end="0"/>
                                            </p:txEl>
                                          </p:spTgt>
                                        </p:tgtEl>
                                        <p:attrNameLst>
                                          <p:attrName>style.visibility</p:attrName>
                                        </p:attrNameLst>
                                      </p:cBhvr>
                                      <p:to>
                                        <p:strVal val="visible"/>
                                      </p:to>
                                    </p:set>
                                    <p:animEffect transition="in" filter="fade">
                                      <p:cBhvr>
                                        <p:cTn id="12" dur="1000"/>
                                        <p:tgtEl>
                                          <p:spTgt spid="1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6">
                                            <p:txEl>
                                              <p:pRg st="1" end="1"/>
                                            </p:txEl>
                                          </p:spTgt>
                                        </p:tgtEl>
                                        <p:attrNameLst>
                                          <p:attrName>style.visibility</p:attrName>
                                        </p:attrNameLst>
                                      </p:cBhvr>
                                      <p:to>
                                        <p:strVal val="visible"/>
                                      </p:to>
                                    </p:set>
                                    <p:animEffect transition="in" filter="fade">
                                      <p:cBhvr>
                                        <p:cTn id="17" dur="1000"/>
                                        <p:tgtEl>
                                          <p:spTgt spid="1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6">
                                            <p:txEl>
                                              <p:pRg st="2" end="2"/>
                                            </p:txEl>
                                          </p:spTgt>
                                        </p:tgtEl>
                                        <p:attrNameLst>
                                          <p:attrName>style.visibility</p:attrName>
                                        </p:attrNameLst>
                                      </p:cBhvr>
                                      <p:to>
                                        <p:strVal val="visible"/>
                                      </p:to>
                                    </p:set>
                                    <p:animEffect transition="in" filter="fade">
                                      <p:cBhvr>
                                        <p:cTn id="22" dur="1000"/>
                                        <p:tgtEl>
                                          <p:spTgt spid="1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On-screen Show (16:9)</PresentationFormat>
  <Paragraphs>62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Average</vt:lpstr>
      <vt:lpstr>Oswald</vt:lpstr>
      <vt:lpstr>Slate</vt:lpstr>
      <vt:lpstr>Thesis Statements 101</vt:lpstr>
      <vt:lpstr>What is a thesis statement?</vt:lpstr>
      <vt:lpstr>What is NOT a thesis statement?</vt:lpstr>
      <vt:lpstr>NOT Thesis Statements  (aka Mrs. Bossert’s pet peeves)</vt:lpstr>
      <vt:lpstr>Questions to ask yourself:</vt:lpstr>
      <vt:lpstr>The 3-Prong Thesis</vt:lpstr>
      <vt:lpstr>EXAMPLE - THEME</vt:lpstr>
      <vt:lpstr>Why is the 3-prong stronger?</vt:lpstr>
      <vt:lpstr>EXAMPLE - CHARACTER DEVELOPMENT</vt:lpstr>
      <vt:lpstr>EXAMPLE - COMPARE/CONTRAST</vt:lpstr>
      <vt:lpstr>TIPS &amp; TRICKS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 101</dc:title>
  <cp:lastModifiedBy>Alyson Barnes</cp:lastModifiedBy>
  <cp:revision>2</cp:revision>
  <dcterms:modified xsi:type="dcterms:W3CDTF">2018-09-20T22:55:00Z</dcterms:modified>
</cp:coreProperties>
</file>