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5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2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5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4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1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2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8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6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6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9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3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6E60-115A-421D-B051-ACA45D987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i="1" dirty="0"/>
              <a:t>The Strange Case of Dr. Jekyll and Mr. Hyde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02D20-2273-4687-9BF6-066422A58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Robert Louis Stevenson</a:t>
            </a:r>
          </a:p>
        </p:txBody>
      </p:sp>
    </p:spTree>
    <p:extLst>
      <p:ext uri="{BB962C8B-B14F-4D97-AF65-F5344CB8AC3E}">
        <p14:creationId xmlns:p14="http://schemas.microsoft.com/office/powerpoint/2010/main" val="695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  <a:endParaRPr lang="en-US" dirty="0"/>
          </a:p>
        </p:txBody>
      </p:sp>
      <p:pic>
        <p:nvPicPr>
          <p:cNvPr id="6" name="Content Placeholder 5" descr="Robert Louis Stevenson - Wikipedia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47" y="2193925"/>
            <a:ext cx="2985418" cy="397827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64224" y="2010813"/>
            <a:ext cx="4754880" cy="41613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Born in 1850: Edinburgh, Scotland</a:t>
            </a:r>
          </a:p>
          <a:p>
            <a:r>
              <a:rPr lang="en-US" dirty="0" smtClean="0"/>
              <a:t>Sickly child</a:t>
            </a:r>
          </a:p>
          <a:p>
            <a:r>
              <a:rPr lang="en-US" dirty="0" smtClean="0"/>
              <a:t>Studied literature @ Edinburgh </a:t>
            </a:r>
            <a:r>
              <a:rPr lang="en-US" dirty="0" err="1" smtClean="0"/>
              <a:t>Uni</a:t>
            </a:r>
            <a:endParaRPr lang="en-US" dirty="0" smtClean="0"/>
          </a:p>
          <a:p>
            <a:r>
              <a:rPr lang="en-US" dirty="0" smtClean="0"/>
              <a:t>Spent time in French Riviera and Southern England because warmer climates were good for health </a:t>
            </a:r>
          </a:p>
          <a:p>
            <a:pPr lvl="1"/>
            <a:r>
              <a:rPr lang="en-US" dirty="0" smtClean="0"/>
              <a:t>Wrote first book due to travels in France</a:t>
            </a:r>
          </a:p>
          <a:p>
            <a:r>
              <a:rPr lang="en-US" dirty="0" smtClean="0"/>
              <a:t>Met and fell in love with an American – Fanny Osbourne (who was already married)</a:t>
            </a:r>
          </a:p>
          <a:p>
            <a:pPr lvl="1"/>
            <a:r>
              <a:rPr lang="en-US" dirty="0" smtClean="0"/>
              <a:t>Took a risky trip to California that nearly killed him</a:t>
            </a:r>
          </a:p>
          <a:p>
            <a:pPr lvl="1"/>
            <a:r>
              <a:rPr lang="en-US" dirty="0" smtClean="0"/>
              <a:t>Married Fanny after she divorced her husband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louis </a:t>
            </a:r>
            <a:r>
              <a:rPr lang="en-US" dirty="0" err="1" smtClean="0"/>
              <a:t>stevenson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Returned to Scotland and wrote his first great success, </a:t>
            </a:r>
            <a:r>
              <a:rPr lang="en-US" i="1" dirty="0" smtClean="0"/>
              <a:t>Treasure Island (1883)</a:t>
            </a:r>
            <a:endParaRPr lang="en-US" dirty="0" smtClean="0"/>
          </a:p>
          <a:p>
            <a:r>
              <a:rPr lang="en-US" i="1" dirty="0" smtClean="0"/>
              <a:t>Dr. Jekyll and Mr. Hyde</a:t>
            </a:r>
            <a:r>
              <a:rPr lang="en-US" dirty="0" smtClean="0"/>
              <a:t> is based on one of Stevenson’s nightmares</a:t>
            </a:r>
          </a:p>
          <a:p>
            <a:r>
              <a:rPr lang="en-US" dirty="0" smtClean="0"/>
              <a:t>Critics compare Stevenson to Poe and Hawthorne</a:t>
            </a:r>
          </a:p>
          <a:p>
            <a:r>
              <a:rPr lang="en-US" dirty="0" smtClean="0"/>
              <a:t>The novel perfectly captures readers’ fears that their carefully built society was hypocritical</a:t>
            </a:r>
          </a:p>
          <a:p>
            <a:r>
              <a:rPr lang="en-US" dirty="0" smtClean="0"/>
              <a:t>Some saw it is a symbolic representation of threats to traditional British society</a:t>
            </a:r>
          </a:p>
          <a:p>
            <a:r>
              <a:rPr lang="en-US" dirty="0" smtClean="0"/>
              <a:t>Karl Marx’s ideas were becoming more influential</a:t>
            </a:r>
          </a:p>
          <a:p>
            <a:r>
              <a:rPr lang="en-US" dirty="0" smtClean="0"/>
              <a:t>Darwin and Social Darwinism</a:t>
            </a:r>
          </a:p>
          <a:p>
            <a:pPr lvl="1"/>
            <a:r>
              <a:rPr lang="en-US" dirty="0" smtClean="0"/>
              <a:t>Survival of the fittest</a:t>
            </a:r>
          </a:p>
          <a:p>
            <a:r>
              <a:rPr lang="en-US" dirty="0" smtClean="0"/>
              <a:t>Freud – human beings are powerfully influenced by impulses </a:t>
            </a:r>
          </a:p>
          <a:p>
            <a:r>
              <a:rPr lang="en-US" dirty="0" smtClean="0"/>
              <a:t>Stevenson may have been rebelling against his strict religious upbringing</a:t>
            </a:r>
          </a:p>
          <a:p>
            <a:pPr lvl="1"/>
            <a:r>
              <a:rPr lang="en-US" dirty="0" smtClean="0"/>
              <a:t>Interested in the conflict between science and religion</a:t>
            </a:r>
          </a:p>
        </p:txBody>
      </p:sp>
    </p:spTree>
    <p:extLst>
      <p:ext uri="{BB962C8B-B14F-4D97-AF65-F5344CB8AC3E}">
        <p14:creationId xmlns:p14="http://schemas.microsoft.com/office/powerpoint/2010/main" val="406265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Genre in which the author emphases the </a:t>
            </a:r>
            <a:r>
              <a:rPr lang="en-US" sz="2400" dirty="0" err="1" smtClean="0"/>
              <a:t>grotqesque</a:t>
            </a:r>
            <a:r>
              <a:rPr lang="en-US" sz="2400" dirty="0" smtClean="0"/>
              <a:t>, the mysterious, the horrible, and the fearful.</a:t>
            </a:r>
          </a:p>
          <a:p>
            <a:r>
              <a:rPr lang="en-US" sz="2400" dirty="0" smtClean="0"/>
              <a:t>Setting of most horror stories</a:t>
            </a:r>
          </a:p>
          <a:p>
            <a:r>
              <a:rPr lang="en-US" sz="2400" dirty="0" smtClean="0"/>
              <a:t>Gives the reader a sense of the ghostly supernatural world</a:t>
            </a:r>
          </a:p>
          <a:p>
            <a:r>
              <a:rPr lang="en-US" sz="2400" dirty="0" smtClean="0"/>
              <a:t>Played on the fears and anxieties of the Victorians</a:t>
            </a:r>
          </a:p>
        </p:txBody>
      </p:sp>
      <p:pic>
        <p:nvPicPr>
          <p:cNvPr id="5" name="Content Placeholder 4" descr="Relatos Oscuros: SUEÑOS DE INMORTALIDAD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8" y="2696999"/>
            <a:ext cx="4754562" cy="2972126"/>
          </a:xfrm>
        </p:spPr>
      </p:pic>
    </p:spTree>
    <p:extLst>
      <p:ext uri="{BB962C8B-B14F-4D97-AF65-F5344CB8AC3E}">
        <p14:creationId xmlns:p14="http://schemas.microsoft.com/office/powerpoint/2010/main" val="225532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elements of </a:t>
            </a:r>
            <a:br>
              <a:rPr lang="en-US" dirty="0" smtClean="0"/>
            </a:br>
            <a:r>
              <a:rPr lang="en-US" dirty="0" smtClean="0"/>
              <a:t>Gothic Literature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Remote, unknown but familiar location</a:t>
            </a:r>
          </a:p>
          <a:p>
            <a:r>
              <a:rPr lang="en-US" dirty="0" smtClean="0"/>
              <a:t>Emphasis of physical things to promote an eerie and ghostly atmosphere</a:t>
            </a:r>
          </a:p>
          <a:p>
            <a:r>
              <a:rPr lang="en-US" dirty="0" smtClean="0"/>
              <a:t>Characters are emotionally sensitive but maladjusted (disturbed) in appearance</a:t>
            </a:r>
          </a:p>
          <a:p>
            <a:r>
              <a:rPr lang="en-US" dirty="0" smtClean="0"/>
              <a:t>Creatures possess some sort of psychic communication</a:t>
            </a:r>
          </a:p>
          <a:p>
            <a:r>
              <a:rPr lang="en-US" dirty="0" smtClean="0"/>
              <a:t>Possibility of returning to life after one is dead </a:t>
            </a:r>
            <a:endParaRPr lang="en-US" dirty="0"/>
          </a:p>
        </p:txBody>
      </p:sp>
      <p:pic>
        <p:nvPicPr>
          <p:cNvPr id="8" name="Content Placeholder 7" descr="Fairbanks Branch Library | Harris County Public Library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8" y="2211504"/>
            <a:ext cx="4754562" cy="3943116"/>
          </a:xfrm>
        </p:spPr>
      </p:pic>
    </p:spTree>
    <p:extLst>
      <p:ext uri="{BB962C8B-B14F-4D97-AF65-F5344CB8AC3E}">
        <p14:creationId xmlns:p14="http://schemas.microsoft.com/office/powerpoint/2010/main" val="324320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err="1" smtClean="0"/>
              <a:t>british</a:t>
            </a:r>
            <a:r>
              <a:rPr lang="en-US" dirty="0" smtClean="0"/>
              <a:t> Gothic Writers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Mary Shelley</a:t>
            </a:r>
          </a:p>
          <a:p>
            <a:pPr lvl="1"/>
            <a:r>
              <a:rPr lang="en-US" i="1" dirty="0" smtClean="0"/>
              <a:t>Frankenstein</a:t>
            </a:r>
          </a:p>
          <a:p>
            <a:r>
              <a:rPr lang="en-US" dirty="0" smtClean="0"/>
              <a:t>Percy </a:t>
            </a:r>
            <a:r>
              <a:rPr lang="en-US" dirty="0" err="1" smtClean="0"/>
              <a:t>Byshe</a:t>
            </a:r>
            <a:r>
              <a:rPr lang="en-US" dirty="0" smtClean="0"/>
              <a:t> Shelley</a:t>
            </a:r>
          </a:p>
          <a:p>
            <a:r>
              <a:rPr lang="en-US" dirty="0" smtClean="0"/>
              <a:t>William Wordsworth</a:t>
            </a:r>
          </a:p>
          <a:p>
            <a:r>
              <a:rPr lang="en-US" dirty="0" smtClean="0"/>
              <a:t>Lord Byron</a:t>
            </a:r>
          </a:p>
          <a:p>
            <a:r>
              <a:rPr lang="en-US" dirty="0" smtClean="0"/>
              <a:t>Robert Louis Stevenson</a:t>
            </a:r>
            <a:endParaRPr lang="en-US" dirty="0"/>
          </a:p>
        </p:txBody>
      </p:sp>
      <p:pic>
        <p:nvPicPr>
          <p:cNvPr id="11" name="Content Placeholder 10" descr="Our English Blog. : 10.1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552" y="2253986"/>
            <a:ext cx="2506221" cy="2926971"/>
          </a:xfrm>
        </p:spPr>
      </p:pic>
    </p:spTree>
    <p:extLst>
      <p:ext uri="{BB962C8B-B14F-4D97-AF65-F5344CB8AC3E}">
        <p14:creationId xmlns:p14="http://schemas.microsoft.com/office/powerpoint/2010/main" val="356323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DUALISM:</a:t>
            </a:r>
            <a:r>
              <a:rPr lang="en-US" dirty="0" smtClean="0"/>
              <a:t> a thought about the facts of the world in general or of a particular class cannot be explained except by supposing ultimately the existence of two different, often opposite, and irreducible principles.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DOPPELGANGER:</a:t>
            </a:r>
            <a:r>
              <a:rPr lang="en-US" dirty="0" smtClean="0"/>
              <a:t> the idea that all humans have an exact double.  If you meet your doppelganger, you die!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BINARY OPPOSITIONS:</a:t>
            </a:r>
            <a:r>
              <a:rPr lang="en-US" dirty="0" smtClean="0"/>
              <a:t> the theory that we can only understand one concept by having experience of its opposite.  </a:t>
            </a:r>
          </a:p>
          <a:p>
            <a:pPr marL="0" indent="0">
              <a:buNone/>
            </a:pPr>
            <a:endParaRPr lang="en-US" b="1" u="sng" dirty="0" smtClean="0"/>
          </a:p>
        </p:txBody>
      </p:sp>
      <p:pic>
        <p:nvPicPr>
          <p:cNvPr id="7" name="Content Placeholder 6" descr="I'm Eleven Years Old. Old School, That Is. - Scheiss Weekly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169" y="2826810"/>
            <a:ext cx="2857500" cy="2209800"/>
          </a:xfrm>
        </p:spPr>
      </p:pic>
    </p:spTree>
    <p:extLst>
      <p:ext uri="{BB962C8B-B14F-4D97-AF65-F5344CB8AC3E}">
        <p14:creationId xmlns:p14="http://schemas.microsoft.com/office/powerpoint/2010/main" val="11114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Freud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Psychodynamic Concepts: humans were neither exclusively or essentially good.  </a:t>
            </a:r>
          </a:p>
          <a:p>
            <a:pPr lvl="1"/>
            <a:r>
              <a:rPr lang="en-US" dirty="0" smtClean="0"/>
              <a:t>“Structural Theory”</a:t>
            </a:r>
          </a:p>
          <a:p>
            <a:r>
              <a:rPr lang="en-US" b="1" u="sng" dirty="0" smtClean="0"/>
              <a:t>ID THEORY: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Seeking instant gratification </a:t>
            </a:r>
          </a:p>
          <a:p>
            <a:pPr lvl="1"/>
            <a:r>
              <a:rPr lang="en-US" dirty="0" smtClean="0"/>
              <a:t>Aggressive instinct</a:t>
            </a:r>
          </a:p>
          <a:p>
            <a:pPr lvl="1"/>
            <a:r>
              <a:rPr lang="en-US" dirty="0" smtClean="0"/>
              <a:t>No moral or social value</a:t>
            </a:r>
          </a:p>
          <a:p>
            <a:pPr lvl="1"/>
            <a:r>
              <a:rPr lang="en-US" dirty="0" smtClean="0"/>
              <a:t>Taking pleasure in violence</a:t>
            </a:r>
          </a:p>
          <a:p>
            <a:r>
              <a:rPr lang="en-US" b="1" u="sng" dirty="0" smtClean="0"/>
              <a:t>EGO THEORY:</a:t>
            </a:r>
          </a:p>
          <a:p>
            <a:pPr lvl="1"/>
            <a:r>
              <a:rPr lang="en-US" dirty="0" smtClean="0"/>
              <a:t>Conscious and rational</a:t>
            </a:r>
          </a:p>
          <a:p>
            <a:pPr lvl="1"/>
            <a:r>
              <a:rPr lang="en-US" dirty="0" smtClean="0"/>
              <a:t>Dominated by Social Principles</a:t>
            </a:r>
          </a:p>
          <a:p>
            <a:r>
              <a:rPr lang="en-US" b="1" u="sng" dirty="0" smtClean="0"/>
              <a:t>SUPEREGO THEORY:</a:t>
            </a:r>
          </a:p>
          <a:p>
            <a:pPr lvl="1"/>
            <a:r>
              <a:rPr lang="en-US" dirty="0" smtClean="0"/>
              <a:t>Victorian Society – prided itself on refinement and goodness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01B298-9816-46F7-8F40-94318052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33481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FFDC87-00B7-4D38-BB65-295FFBE6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1326996"/>
            <a:ext cx="8679915" cy="2965254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>
                <a:solidFill>
                  <a:schemeClr val="tx1"/>
                </a:solidFill>
              </a:rPr>
              <a:t>Are there degrees of evil?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572D23-1CF0-42C2-8E74-B8AA18123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BA4D-26AE-4C91-B81F-FB05E29E8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043" y="1286121"/>
            <a:ext cx="8679915" cy="3171375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100" dirty="0">
                <a:solidFill>
                  <a:schemeClr val="tx1"/>
                </a:solidFill>
              </a:rPr>
              <a:t>Are all people capable of doing evil? </a:t>
            </a:r>
            <a:br>
              <a:rPr lang="en-US" sz="5100" dirty="0">
                <a:solidFill>
                  <a:schemeClr val="tx1"/>
                </a:solidFill>
              </a:rPr>
            </a:br>
            <a:r>
              <a:rPr lang="en-US" sz="5100" dirty="0">
                <a:solidFill>
                  <a:schemeClr val="tx1"/>
                </a:solidFill>
              </a:rPr>
              <a:t>Do all people commit evil acts?</a:t>
            </a:r>
          </a:p>
        </p:txBody>
      </p:sp>
    </p:spTree>
    <p:extLst>
      <p:ext uri="{BB962C8B-B14F-4D97-AF65-F5344CB8AC3E}">
        <p14:creationId xmlns:p14="http://schemas.microsoft.com/office/powerpoint/2010/main" val="10515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0A3D-249E-48BD-A717-65222BC0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1326996"/>
            <a:ext cx="8679915" cy="2965254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>
                <a:solidFill>
                  <a:schemeClr val="tx1"/>
                </a:solidFill>
              </a:rPr>
              <a:t>Can there be good without evil</a:t>
            </a:r>
            <a:r>
              <a:rPr lang="en-US" sz="7200" dirty="0" smtClean="0">
                <a:solidFill>
                  <a:schemeClr val="tx1"/>
                </a:solidFill>
              </a:rPr>
              <a:t>?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4B40C9-192D-42FC-9A43-A0274438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043" y="1286121"/>
            <a:ext cx="8679915" cy="3171375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>
                <a:solidFill>
                  <a:schemeClr val="tx1"/>
                </a:solidFill>
              </a:rPr>
              <a:t>Who determines what is evil?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A8651-9F14-4E2C-A2F7-2BBCAE00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043" y="1286121"/>
            <a:ext cx="8679915" cy="3171375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4700" dirty="0">
                <a:solidFill>
                  <a:schemeClr val="tx1"/>
                </a:solidFill>
              </a:rPr>
              <a:t>Can evil be done unconsciously? Is an act evil if the person committing it is not aware that it is an evil act</a:t>
            </a:r>
            <a:r>
              <a:rPr lang="en-US" sz="4700" dirty="0" smtClean="0">
                <a:solidFill>
                  <a:schemeClr val="tx1"/>
                </a:solidFill>
              </a:rPr>
              <a:t>?</a:t>
            </a:r>
            <a:endParaRPr lang="en-US" sz="4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the Novel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848" y="1629452"/>
            <a:ext cx="10058400" cy="52285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Victorian Era</a:t>
            </a:r>
          </a:p>
          <a:p>
            <a:pPr lvl="1"/>
            <a:r>
              <a:rPr lang="en-US" sz="1800" dirty="0" smtClean="0"/>
              <a:t>1830s-beginning of 1900s</a:t>
            </a:r>
          </a:p>
          <a:p>
            <a:pPr lvl="1"/>
            <a:r>
              <a:rPr lang="en-US" sz="1800" dirty="0" smtClean="0"/>
              <a:t>Queen Victoria came to the throne in 1837 at the age of 18</a:t>
            </a:r>
          </a:p>
          <a:p>
            <a:pPr lvl="1"/>
            <a:r>
              <a:rPr lang="en-US" sz="1800" dirty="0" smtClean="0"/>
              <a:t>Ruled until her death in 1901 (64 year reign)</a:t>
            </a:r>
          </a:p>
          <a:p>
            <a:pPr lvl="1"/>
            <a:r>
              <a:rPr lang="en-US" sz="1800" dirty="0" smtClean="0"/>
              <a:t>During Victorian Era, Great Britain was the world’s leading economic and military power – controlled a vast empire</a:t>
            </a:r>
          </a:p>
          <a:p>
            <a:pPr lvl="2"/>
            <a:r>
              <a:rPr lang="en-US" sz="1600" dirty="0" smtClean="0"/>
              <a:t>Transportation and communication became faster with railroad and postal system</a:t>
            </a:r>
          </a:p>
          <a:p>
            <a:pPr lvl="2"/>
            <a:r>
              <a:rPr lang="en-US" sz="1600" dirty="0" smtClean="0"/>
              <a:t>Advances in health</a:t>
            </a:r>
          </a:p>
          <a:p>
            <a:pPr lvl="2"/>
            <a:r>
              <a:rPr lang="en-US" sz="1600" dirty="0" smtClean="0"/>
              <a:t>Government began to financially support schools</a:t>
            </a:r>
          </a:p>
          <a:p>
            <a:pPr lvl="2"/>
            <a:r>
              <a:rPr lang="en-US" sz="1600" dirty="0" smtClean="0"/>
              <a:t>Agriculture became less important to the economy</a:t>
            </a:r>
          </a:p>
          <a:p>
            <a:pPr lvl="1"/>
            <a:r>
              <a:rPr lang="en-US" sz="1800" dirty="0" smtClean="0"/>
              <a:t>Prosperous decades: 1850-70</a:t>
            </a:r>
          </a:p>
          <a:p>
            <a:pPr lvl="1"/>
            <a:r>
              <a:rPr lang="en-US" sz="1800" dirty="0" smtClean="0"/>
              <a:t>Urban population increase = poverty (1880s)</a:t>
            </a:r>
          </a:p>
          <a:p>
            <a:pPr lvl="2"/>
            <a:r>
              <a:rPr lang="en-US" sz="1600" dirty="0" smtClean="0"/>
              <a:t>Workers began to demand more power and women were entering the workforce</a:t>
            </a:r>
          </a:p>
          <a:p>
            <a:pPr lvl="1"/>
            <a:r>
              <a:rPr lang="en-US" sz="1800" dirty="0" smtClean="0"/>
              <a:t>Changes in traditional society frightened and disturbed Britons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613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68</TotalTime>
  <Words>608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Rockwell</vt:lpstr>
      <vt:lpstr>Rockwell Condensed</vt:lpstr>
      <vt:lpstr>Wingdings</vt:lpstr>
      <vt:lpstr>Wood Type</vt:lpstr>
      <vt:lpstr>The Strange Case of Dr. Jekyll and Mr. Hyde</vt:lpstr>
      <vt:lpstr>What do you think?</vt:lpstr>
      <vt:lpstr>Are there degrees of evil?</vt:lpstr>
      <vt:lpstr>Are all people capable of doing evil?  Do all people commit evil acts?</vt:lpstr>
      <vt:lpstr>Can there be good without evil?</vt:lpstr>
      <vt:lpstr>Who determines what is evil?</vt:lpstr>
      <vt:lpstr>Can evil be done unconsciously? Is an act evil if the person committing it is not aware that it is an evil act?</vt:lpstr>
      <vt:lpstr>Context of the Novel</vt:lpstr>
      <vt:lpstr>Historical Context</vt:lpstr>
      <vt:lpstr>Robert Louis Stevenson</vt:lpstr>
      <vt:lpstr>Robert louis stevenson</vt:lpstr>
      <vt:lpstr>Gothic Literature</vt:lpstr>
      <vt:lpstr>Common elements of  Gothic Literature</vt:lpstr>
      <vt:lpstr>Important british Gothic Writers</vt:lpstr>
      <vt:lpstr>Definitions</vt:lpstr>
      <vt:lpstr>Freud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Strange Case of Dr. Jekyll and Mr. Hyde</dc:title>
  <dc:creator>Alyson Bossert</dc:creator>
  <cp:lastModifiedBy>Alyson Bossert</cp:lastModifiedBy>
  <cp:revision>11</cp:revision>
  <dcterms:created xsi:type="dcterms:W3CDTF">2019-01-07T16:28:54Z</dcterms:created>
  <dcterms:modified xsi:type="dcterms:W3CDTF">2019-01-07T17:46:32Z</dcterms:modified>
</cp:coreProperties>
</file>