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42" r:id="rId1"/>
  </p:sldMasterIdLst>
  <p:notesMasterIdLst>
    <p:notesMasterId r:id="rId34"/>
  </p:notesMasterIdLst>
  <p:sldIdLst>
    <p:sldId id="256" r:id="rId2"/>
    <p:sldId id="267" r:id="rId3"/>
    <p:sldId id="257" r:id="rId4"/>
    <p:sldId id="258" r:id="rId5"/>
    <p:sldId id="259" r:id="rId6"/>
    <p:sldId id="260" r:id="rId7"/>
    <p:sldId id="261" r:id="rId8"/>
    <p:sldId id="262" r:id="rId9"/>
    <p:sldId id="276" r:id="rId10"/>
    <p:sldId id="277" r:id="rId11"/>
    <p:sldId id="278" r:id="rId12"/>
    <p:sldId id="279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63" r:id="rId22"/>
    <p:sldId id="264" r:id="rId23"/>
    <p:sldId id="265" r:id="rId24"/>
    <p:sldId id="266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5143500" type="screen16x9"/>
  <p:notesSz cx="6858000" cy="9144000"/>
  <p:embeddedFontLst>
    <p:embeddedFont>
      <p:font typeface="Century Schoolbook" panose="02040604050505020304" pitchFamily="18" charset="0"/>
      <p:regular r:id="rId35"/>
      <p:bold r:id="rId36"/>
      <p:italic r:id="rId37"/>
      <p:boldItalic r:id="rId38"/>
    </p:embeddedFont>
    <p:embeddedFont>
      <p:font typeface="Lato" panose="020B0604020202020204" charset="0"/>
      <p:regular r:id="rId39"/>
      <p:bold r:id="rId40"/>
      <p:italic r:id="rId41"/>
      <p:boldItalic r:id="rId42"/>
    </p:embeddedFont>
    <p:embeddedFont>
      <p:font typeface="Corbel" panose="020B0503020204020204" pitchFamily="34" charset="0"/>
      <p:regular r:id="rId43"/>
      <p:bold r:id="rId44"/>
      <p:italic r:id="rId45"/>
      <p:boldItalic r:id="rId46"/>
    </p:embeddedFont>
    <p:embeddedFont>
      <p:font typeface="Raleway" panose="020B0604020202020204" charset="0"/>
      <p:regular r:id="rId47"/>
      <p:bold r:id="rId48"/>
      <p:italic r:id="rId49"/>
      <p:boldItalic r:id="rId50"/>
    </p:embeddedFont>
    <p:embeddedFont>
      <p:font typeface="Calibri" panose="020F0502020204030204" pitchFamily="34" charset="0"/>
      <p:regular r:id="rId51"/>
      <p:bold r:id="rId52"/>
      <p:italic r:id="rId53"/>
      <p:boldItalic r:id="rId5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270" y="5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44de0320c_0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44de0320c_0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44de0320c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344de0320c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44de0320c_0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44de0320c_0_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344de0320c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344de0320c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44de0320c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44de0320c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44de0320c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44de0320c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44de0320c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44de0320c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344de0320c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344de0320c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344de0320c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344de0320c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344de0320c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344de0320c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44de0320c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44de0320c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44de0320c_0_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344de0320c_0_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44de0320c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44de0320c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44de0320c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44de0320c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44de0320c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44de0320c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44de0320c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44de0320c_0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344de0320c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344de0320c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344de0320c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344de0320c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344de0320c_0_1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Google Shape;215;g344de0320c_0_1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44de0320c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44de0320c_0_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44de0320c_0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344de0320c_0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44de0320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44de0320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344de0320c_0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344de0320c_0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344de0320c_0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9" name="Google Shape;239;g344de0320c_0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344de0320c_0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344de0320c_0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44de0320c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44de0320c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44de0320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44de0320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44de0320c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44de0320c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44de0320c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44de0320c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344de0320c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344de0320c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44de0320c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344de0320c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2382"/>
            <a:ext cx="9148763" cy="5156597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4831893"/>
            <a:ext cx="2057400" cy="273844"/>
          </a:xfrm>
        </p:spPr>
        <p:txBody>
          <a:bodyPr/>
          <a:lstStyle/>
          <a:p>
            <a:fld id="{6AD6EE87-EBD5-4F12-A48A-63ACA297AC8F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4831893"/>
            <a:ext cx="3086100" cy="273844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4831893"/>
            <a:ext cx="2066534" cy="273844"/>
          </a:xfrm>
        </p:spPr>
        <p:txBody>
          <a:bodyPr anchor="ctr"/>
          <a:lstStyle>
            <a:lvl1pPr algn="l">
              <a:defRPr sz="9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23813"/>
            <a:ext cx="0" cy="1191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5490225" y="350839"/>
            <a:ext cx="3656410" cy="4442222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767901"/>
            <a:ext cx="2845259" cy="251223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2925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3709033"/>
            <a:ext cx="2845259" cy="77832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98131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1240259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300536" y="271819"/>
            <a:ext cx="2621984" cy="4653291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474" y="380278"/>
            <a:ext cx="1178720" cy="400494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393280"/>
            <a:ext cx="4469683" cy="39919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4722462"/>
            <a:ext cx="1879497" cy="273844"/>
          </a:xfrm>
        </p:spPr>
        <p:txBody>
          <a:bodyPr/>
          <a:lstStyle/>
          <a:p>
            <a:fld id="{2A4AFB99-0EAB-4182-AFF8-E214C82A68F6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4722462"/>
            <a:ext cx="4469683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6550983" y="2139901"/>
            <a:ext cx="4037450" cy="453202"/>
          </a:xfrm>
        </p:spPr>
        <p:txBody>
          <a:bodyPr/>
          <a:lstStyle>
            <a:lvl1pPr algn="l">
              <a:defRPr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6833687" y="428627"/>
            <a:ext cx="0" cy="395660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46411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8628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387420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5127372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1" y="-3509"/>
            <a:ext cx="9150461" cy="514700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1839516" y="946548"/>
            <a:ext cx="5464969" cy="3250406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4722548"/>
            <a:ext cx="2057400" cy="273844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A61015F-7CC6-4D0A-9D87-873EA4C304C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4722548"/>
            <a:ext cx="3086100" cy="273844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4722548"/>
            <a:ext cx="2086157" cy="273844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372935"/>
            <a:ext cx="4394793" cy="1381286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2925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3132099"/>
            <a:ext cx="3424856" cy="779105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5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46903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0274" y="1828800"/>
            <a:ext cx="3120390" cy="27432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7813" y="1828800"/>
            <a:ext cx="3120390" cy="274320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10514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0274" y="425196"/>
            <a:ext cx="6577930" cy="11727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4" y="1842306"/>
            <a:ext cx="3120390" cy="617934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4" y="2487480"/>
            <a:ext cx="3120390" cy="20845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7813" y="1842306"/>
            <a:ext cx="3120390" cy="617934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18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7813" y="2487480"/>
            <a:ext cx="3120390" cy="20845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02294831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5642304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300536" y="271819"/>
            <a:ext cx="2621984" cy="465329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962803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6429343" y="340261"/>
            <a:ext cx="2557084" cy="4392971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7" y="1127930"/>
            <a:ext cx="2420786" cy="1265943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331060"/>
            <a:ext cx="5697780" cy="4240940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7" y="2417853"/>
            <a:ext cx="2420786" cy="2154148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4714875"/>
            <a:ext cx="2420786" cy="273844"/>
          </a:xfrm>
        </p:spPr>
        <p:txBody>
          <a:bodyPr/>
          <a:lstStyle>
            <a:lvl1pPr algn="l">
              <a:defRPr/>
            </a:lvl1pPr>
          </a:lstStyle>
          <a:p>
            <a:fld id="{05C68B11-C5A8-448C-8CE9-B1A273C79CFC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4714875"/>
            <a:ext cx="5697780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7" y="280203"/>
            <a:ext cx="2420786" cy="612361"/>
          </a:xfrm>
        </p:spPr>
        <p:txBody>
          <a:bodyPr anchor="t"/>
          <a:lstStyle>
            <a:lvl1pPr algn="l">
              <a:defRPr sz="33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68085022"/>
      </p:ext>
    </p:extLst>
  </p:cSld>
  <p:clrMapOvr>
    <a:masterClrMapping/>
  </p:clrMapOvr>
  <p:hf sldNum="0" hdr="0" ftr="0" dt="0"/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6429343" y="340261"/>
            <a:ext cx="2557084" cy="4392971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7366" y="1127933"/>
            <a:ext cx="2422969" cy="1265943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5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51434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7366" y="2417854"/>
            <a:ext cx="2420874" cy="2154146"/>
          </a:xfrm>
        </p:spPr>
        <p:txBody>
          <a:bodyPr/>
          <a:lstStyle>
            <a:lvl1pPr marL="0" indent="0">
              <a:spcBef>
                <a:spcPts val="1050"/>
              </a:spcBef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366" y="4718304"/>
            <a:ext cx="2420874" cy="273844"/>
          </a:xfrm>
        </p:spPr>
        <p:txBody>
          <a:bodyPr/>
          <a:lstStyle>
            <a:lvl1pPr algn="l">
              <a:defRPr/>
            </a:lvl1pPr>
          </a:lstStyle>
          <a:p>
            <a:fld id="{C7616CA0-919D-4A49-9C8A-62FDFB3A5183}" type="datetimeFigureOut">
              <a:rPr lang="en-US" smtClean="0"/>
              <a:t>12/5/2018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4718304"/>
            <a:ext cx="5698998" cy="273844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7366" y="280205"/>
            <a:ext cx="2420874" cy="612362"/>
          </a:xfrm>
        </p:spPr>
        <p:txBody>
          <a:bodyPr anchor="t"/>
          <a:lstStyle>
            <a:lvl1pPr algn="l">
              <a:defRPr sz="330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2345560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300536" y="271819"/>
            <a:ext cx="2621984" cy="4653291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00276" y="426259"/>
            <a:ext cx="6577928" cy="117053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1828800"/>
            <a:ext cx="6577928" cy="27386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4722462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smtClean="0"/>
              <a:pPr/>
              <a:t>12/5/2018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5" y="4722462"/>
            <a:ext cx="42505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4749" y="542496"/>
            <a:ext cx="1413261" cy="45320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200276" y="1632007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20550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  <p:sldLayoutId id="2147483744" r:id="rId2"/>
    <p:sldLayoutId id="2147483745" r:id="rId3"/>
    <p:sldLayoutId id="2147483746" r:id="rId4"/>
    <p:sldLayoutId id="2147483747" r:id="rId5"/>
    <p:sldLayoutId id="2147483748" r:id="rId6"/>
    <p:sldLayoutId id="2147483749" r:id="rId7"/>
    <p:sldLayoutId id="2147483750" r:id="rId8"/>
    <p:sldLayoutId id="2147483751" r:id="rId9"/>
    <p:sldLayoutId id="2147483752" r:id="rId10"/>
    <p:sldLayoutId id="2147483753" r:id="rId11"/>
    <p:sldLayoutId id="2147483754" r:id="rId12"/>
    <p:sldLayoutId id="2147483755" r:id="rId13"/>
  </p:sldLayoutIdLst>
  <p:hf sldNum="0" hdr="0" ftr="0" dt="0"/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3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5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3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2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698"/>
        </a:spcBef>
        <a:buFont typeface="Corbel" panose="020B0503020204020204" pitchFamily="34" charset="0"/>
        <a:buChar char="–"/>
        <a:defRPr sz="105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literarydevices.net/community/ask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 to Poetry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Types of poetry &amp; figurative language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Internal Rhyme</a:t>
            </a:r>
            <a:endParaRPr b="1"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672121" y="1639710"/>
            <a:ext cx="784448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800" dirty="0"/>
              <a:t>Rhyme within a single line of a verse</a:t>
            </a:r>
            <a:br>
              <a:rPr lang="en" sz="1800" dirty="0"/>
            </a:br>
            <a:endParaRPr sz="1800" dirty="0"/>
          </a:p>
          <a:p>
            <a:pPr marL="285750" indent="-285750">
              <a:spcBef>
                <a:spcPts val="1600"/>
              </a:spcBef>
            </a:pPr>
            <a:r>
              <a:rPr lang="en" sz="1800" dirty="0"/>
              <a:t>Word from the middle of the line rhymes with the word at the end of the line</a:t>
            </a:r>
            <a:br>
              <a:rPr lang="en" sz="1800" dirty="0"/>
            </a:br>
            <a:endParaRPr sz="1800"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" sz="1800" dirty="0"/>
              <a:t>“Once upon a midnight </a:t>
            </a:r>
            <a:r>
              <a:rPr lang="en" sz="1800" u="sng" dirty="0"/>
              <a:t>dreary</a:t>
            </a:r>
            <a:r>
              <a:rPr lang="en" sz="1800" dirty="0"/>
              <a:t>, while I pondered, weak and </a:t>
            </a:r>
            <a:r>
              <a:rPr lang="en" sz="1800" u="sng" dirty="0"/>
              <a:t>weary</a:t>
            </a:r>
            <a:r>
              <a:rPr lang="en" sz="1800" dirty="0"/>
              <a:t>,”</a:t>
            </a:r>
            <a:br>
              <a:rPr lang="en" sz="1800" dirty="0"/>
            </a:br>
            <a:endParaRPr sz="1800" dirty="0"/>
          </a:p>
        </p:txBody>
      </p:sp>
      <p:sp>
        <p:nvSpPr>
          <p:cNvPr id="187" name="Google Shape;187;p34"/>
          <p:cNvSpPr txBox="1">
            <a:spLocks noGrp="1"/>
          </p:cNvSpPr>
          <p:nvPr>
            <p:ph type="body" idx="2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/>
              <a:t/>
            </a:r>
            <a:br>
              <a:rPr lang="en"/>
            </a:br>
            <a:r>
              <a:rPr lang="en"/>
              <a:t/>
            </a:r>
            <a:br>
              <a:rPr lang="en"/>
            </a:b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Slant Rhyme</a:t>
            </a:r>
            <a:endParaRPr b="1"/>
          </a:p>
        </p:txBody>
      </p:sp>
      <p:sp>
        <p:nvSpPr>
          <p:cNvPr id="193" name="Google Shape;193;p35"/>
          <p:cNvSpPr txBox="1">
            <a:spLocks noGrp="1"/>
          </p:cNvSpPr>
          <p:nvPr>
            <p:ph type="body" idx="1"/>
          </p:nvPr>
        </p:nvSpPr>
        <p:spPr>
          <a:xfrm>
            <a:off x="311700" y="1728232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Half or Imperfect Rhyme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Stressed syllables of end consonants match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Vowels do not match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Poets use to create an inharmonious sound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Avoid “sing-song” effect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Creative freedom</a:t>
            </a:r>
            <a:br>
              <a:rPr lang="en" sz="1800" dirty="0"/>
            </a:br>
            <a:endParaRPr sz="1800" dirty="0"/>
          </a:p>
        </p:txBody>
      </p:sp>
      <p:sp>
        <p:nvSpPr>
          <p:cNvPr id="194" name="Google Shape;194;p35"/>
          <p:cNvSpPr txBox="1">
            <a:spLocks noGrp="1"/>
          </p:cNvSpPr>
          <p:nvPr>
            <p:ph type="body" idx="2"/>
          </p:nvPr>
        </p:nvSpPr>
        <p:spPr>
          <a:xfrm>
            <a:off x="4792353" y="1653059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 dirty="0"/>
              <a:t>Shape and keep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 dirty="0"/>
              <a:t>Moon and run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●"/>
            </a:pPr>
            <a:r>
              <a:rPr lang="en" sz="1800" dirty="0"/>
              <a:t>Hold and bald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" grpId="0" build="p"/>
      <p:bldP spid="19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Eye Rhyme</a:t>
            </a:r>
            <a:endParaRPr b="1"/>
          </a:p>
        </p:txBody>
      </p:sp>
      <p:sp>
        <p:nvSpPr>
          <p:cNvPr id="200" name="Google Shape;200;p36"/>
          <p:cNvSpPr txBox="1">
            <a:spLocks noGrp="1"/>
          </p:cNvSpPr>
          <p:nvPr>
            <p:ph type="body" idx="1"/>
          </p:nvPr>
        </p:nvSpPr>
        <p:spPr>
          <a:xfrm>
            <a:off x="278328" y="175317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/>
              <a:t>Similarity in spelling but not in pronunciation </a:t>
            </a:r>
            <a:br>
              <a:rPr lang="en" sz="2000" dirty="0"/>
            </a:b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000" dirty="0"/>
              <a:t>Look alike but don’t sound alike</a:t>
            </a:r>
            <a:br>
              <a:rPr lang="en" sz="2000" dirty="0"/>
            </a:br>
            <a:r>
              <a:rPr lang="en" sz="2000" dirty="0"/>
              <a:t>	Slaughter and Laughter</a:t>
            </a:r>
            <a:br>
              <a:rPr lang="en" sz="2000" dirty="0"/>
            </a:br>
            <a:r>
              <a:rPr lang="en" sz="2000" dirty="0"/>
              <a:t>	Blood and mood</a:t>
            </a:r>
            <a:br>
              <a:rPr lang="en" sz="2000" dirty="0"/>
            </a:br>
            <a:r>
              <a:rPr lang="en" sz="2000" dirty="0"/>
              <a:t>	Comb and Womb</a:t>
            </a:r>
            <a:br>
              <a:rPr lang="en" sz="2000" dirty="0"/>
            </a:br>
            <a:r>
              <a:rPr lang="en" sz="2000" dirty="0"/>
              <a:t/>
            </a:r>
            <a:br>
              <a:rPr lang="en" sz="2000" dirty="0"/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Refrains</a:t>
            </a:r>
            <a:endParaRPr b="1"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000" dirty="0"/>
              <a:t>A refrain is a verse or phrase that is repeated at intervals throughout a song or poem, usually after the chorus or stanza.</a:t>
            </a:r>
            <a:br>
              <a:rPr lang="en" sz="3000" dirty="0"/>
            </a:b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Ballad</a:t>
            </a:r>
            <a:endParaRPr b="1"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>
            <a:off x="285002" y="172710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/>
            <a:r>
              <a:rPr lang="en" sz="2000" dirty="0"/>
              <a:t>A popular narrative song passed down orally.  </a:t>
            </a:r>
            <a:endParaRPr sz="2000" dirty="0"/>
          </a:p>
          <a:p>
            <a:pPr marL="342900">
              <a:spcBef>
                <a:spcPts val="1600"/>
              </a:spcBef>
            </a:pPr>
            <a:r>
              <a:rPr lang="en" sz="2000" dirty="0"/>
              <a:t>In the English tradition, it usually follows a form of rhymed (abcb) quatrains alternating four-stress and three-stress lines.</a:t>
            </a:r>
            <a:endParaRPr sz="2000" dirty="0"/>
          </a:p>
          <a:p>
            <a:pPr marL="342900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2000" dirty="0"/>
              <a:t>Folk (or traditional) ballads are anonymous and recount tragic, comic, or heroic stories with emphasis on a central dramatic event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dirty="0"/>
              <a:t>Example: “Annabel Lee” - Edgar Allan </a:t>
            </a:r>
            <a:r>
              <a:rPr lang="en" sz="2000" dirty="0" smtClean="0"/>
              <a:t>Poe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Sonnet</a:t>
            </a:r>
            <a:endParaRPr b="1"/>
          </a:p>
        </p:txBody>
      </p:sp>
      <p:sp>
        <p:nvSpPr>
          <p:cNvPr id="141" name="Google Shape;141;p2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A 14-line poem with a variable rhyme scheme originating in Italy.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Petrarchan sonnet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Eight-line stanza (octave) rhyming ABBAABBA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Six-line stanza (sestet) rhyming CDCDCD or CDEEDE.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“How Do I Love Thee” - Elizabeth Barrett Browning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Italian sonnet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The octave’s rhyme scheme is the same as Petrach’s, but the sestet rhymes CDDCEE.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English (or Shakespearean) sonnet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One stanza of three quatrains and a concluding couplet</a:t>
            </a:r>
            <a:endParaRPr sz="1600"/>
          </a:p>
          <a:p>
            <a:pPr marL="1371600" lvl="2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■"/>
            </a:pPr>
            <a:r>
              <a:rPr lang="en" sz="1600"/>
              <a:t>ABABCDCDEFEFGG</a:t>
            </a:r>
            <a:br>
              <a:rPr lang="en" sz="1600"/>
            </a:br>
            <a:endParaRPr sz="16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Sonnet 18</a:t>
            </a:r>
            <a:endParaRPr b="1"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1"/>
          </p:nvPr>
        </p:nvSpPr>
        <p:spPr>
          <a:xfrm>
            <a:off x="311700" y="1546236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1400" dirty="0"/>
              <a:t>Shall I compare thee to a summer’s day?</a:t>
            </a:r>
            <a:br>
              <a:rPr lang="en" sz="1400" dirty="0"/>
            </a:br>
            <a:r>
              <a:rPr lang="en" sz="1400" dirty="0"/>
              <a:t>Thou art more lovely and more temperate:</a:t>
            </a:r>
            <a:br>
              <a:rPr lang="en" sz="1400" dirty="0"/>
            </a:br>
            <a:r>
              <a:rPr lang="en" sz="1400" dirty="0"/>
              <a:t>Rough winds do shake the darling buds of May,</a:t>
            </a:r>
            <a:br>
              <a:rPr lang="en" sz="1400" dirty="0"/>
            </a:br>
            <a:r>
              <a:rPr lang="en" sz="1400" dirty="0"/>
              <a:t>And summer’s lease hath all too short a date;</a:t>
            </a:r>
            <a:br>
              <a:rPr lang="en" sz="1400" dirty="0"/>
            </a:br>
            <a:r>
              <a:rPr lang="en" sz="1400" dirty="0"/>
              <a:t>Sometime too hot the eye of heaven shines,</a:t>
            </a:r>
            <a:br>
              <a:rPr lang="en" sz="1400" dirty="0"/>
            </a:br>
            <a:r>
              <a:rPr lang="en" sz="1400" dirty="0"/>
              <a:t>And often is his gold complexion dimm'd;</a:t>
            </a:r>
            <a:br>
              <a:rPr lang="en" sz="1400" dirty="0"/>
            </a:br>
            <a:r>
              <a:rPr lang="en" sz="1400" dirty="0"/>
              <a:t>And every fair from fair sometime declines,</a:t>
            </a:r>
            <a:br>
              <a:rPr lang="en" sz="1400" dirty="0"/>
            </a:br>
            <a:r>
              <a:rPr lang="en" sz="1400" dirty="0"/>
              <a:t>By chance or nature’s changing course untrimm'd;</a:t>
            </a:r>
            <a:br>
              <a:rPr lang="en" sz="1400" dirty="0"/>
            </a:br>
            <a:r>
              <a:rPr lang="en" sz="1400" dirty="0"/>
              <a:t>But thy eternal summer shall not fade,</a:t>
            </a:r>
            <a:br>
              <a:rPr lang="en" sz="1400" dirty="0"/>
            </a:br>
            <a:r>
              <a:rPr lang="en" sz="1400" dirty="0"/>
              <a:t>Nor lose possession of that fair thou ow’st;</a:t>
            </a:r>
            <a:br>
              <a:rPr lang="en" sz="1400" dirty="0"/>
            </a:br>
            <a:r>
              <a:rPr lang="en" sz="1400" dirty="0"/>
              <a:t>Nor shall death brag thou wander’st in his shade,</a:t>
            </a:r>
            <a:br>
              <a:rPr lang="en" sz="1400" dirty="0"/>
            </a:br>
            <a:r>
              <a:rPr lang="en" sz="1400" dirty="0"/>
              <a:t>When in eternal lines to time thou grow’st:</a:t>
            </a:r>
            <a:br>
              <a:rPr lang="en" sz="1400" dirty="0"/>
            </a:br>
            <a:r>
              <a:rPr lang="en" sz="1400" dirty="0"/>
              <a:t>   So long as men can breathe or eyes can see,</a:t>
            </a:r>
            <a:br>
              <a:rPr lang="en" sz="1400" dirty="0"/>
            </a:br>
            <a:r>
              <a:rPr lang="en" sz="1400" dirty="0"/>
              <a:t>   So long lives this, and this gives life to thee.</a:t>
            </a:r>
            <a:br>
              <a:rPr lang="en" sz="1400" dirty="0"/>
            </a:br>
            <a:endParaRPr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Lyric</a:t>
            </a:r>
            <a:endParaRPr b="1"/>
          </a:p>
        </p:txBody>
      </p:sp>
      <p:sp>
        <p:nvSpPr>
          <p:cNvPr id="153" name="Google Shape;153;p2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/>
              <a:t>Originally a composition meant for musical accompaniment.</a:t>
            </a:r>
            <a:br>
              <a:rPr lang="en" sz="3000"/>
            </a:br>
            <a:r>
              <a:rPr lang="en" sz="3000"/>
              <a:t/>
            </a:r>
            <a:br>
              <a:rPr lang="en" sz="3000"/>
            </a:br>
            <a:r>
              <a:rPr lang="en" sz="3000"/>
              <a:t>A short poem in which the poet, the poet’s persona, or another speaker expresses personal feelings.</a:t>
            </a:r>
            <a:br>
              <a:rPr lang="en" sz="3000"/>
            </a:br>
            <a:endParaRPr sz="30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Narrative</a:t>
            </a:r>
            <a:endParaRPr b="1"/>
          </a:p>
        </p:txBody>
      </p:sp>
      <p:sp>
        <p:nvSpPr>
          <p:cNvPr id="159" name="Google Shape;159;p30"/>
          <p:cNvSpPr txBox="1">
            <a:spLocks noGrp="1"/>
          </p:cNvSpPr>
          <p:nvPr>
            <p:ph type="body" idx="1"/>
          </p:nvPr>
        </p:nvSpPr>
        <p:spPr>
          <a:xfrm>
            <a:off x="371770" y="1793222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Tells a story in verse form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Relatively long for a poem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Plot, characters, setting, theme, dialogue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Contains poetic devices</a:t>
            </a:r>
            <a:endParaRPr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Oldest form of literature</a:t>
            </a:r>
            <a:br>
              <a:rPr lang="en" sz="1800" dirty="0"/>
            </a:br>
            <a:r>
              <a:rPr lang="en" sz="1800" dirty="0"/>
              <a:t/>
            </a:r>
            <a:br>
              <a:rPr lang="en" sz="1800" dirty="0"/>
            </a:b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160" name="Google Shape;160;p30"/>
          <p:cNvSpPr txBox="1">
            <a:spLocks noGrp="1"/>
          </p:cNvSpPr>
          <p:nvPr>
            <p:ph type="body" idx="2"/>
          </p:nvPr>
        </p:nvSpPr>
        <p:spPr>
          <a:xfrm>
            <a:off x="4785679" y="163971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dirty="0"/>
              <a:t>Beowulf</a:t>
            </a:r>
            <a:br>
              <a:rPr lang="en" sz="1800" dirty="0"/>
            </a:br>
            <a:r>
              <a:rPr lang="en" sz="1800" dirty="0"/>
              <a:t>The Odyssey</a:t>
            </a:r>
            <a:br>
              <a:rPr lang="en" sz="1800" dirty="0"/>
            </a:br>
            <a:r>
              <a:rPr lang="en" sz="1800" dirty="0"/>
              <a:t>Dante’s Inferno</a:t>
            </a:r>
            <a:br>
              <a:rPr lang="en" sz="1800" dirty="0"/>
            </a:br>
            <a:r>
              <a:rPr lang="en" sz="1800" dirty="0"/>
              <a:t>The Raven</a:t>
            </a:r>
            <a:br>
              <a:rPr lang="en" sz="1800" dirty="0"/>
            </a:br>
            <a:r>
              <a:rPr lang="en" sz="1800" dirty="0"/>
              <a:t>Paul Revere’s Ride</a:t>
            </a:r>
            <a:br>
              <a:rPr lang="en" sz="1800" dirty="0"/>
            </a:br>
            <a:r>
              <a:rPr lang="en" sz="1800" dirty="0"/>
              <a:t>The Charge of the Light Brigade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Limerick</a:t>
            </a:r>
            <a:endParaRPr b="1"/>
          </a:p>
        </p:txBody>
      </p:sp>
      <p:sp>
        <p:nvSpPr>
          <p:cNvPr id="166" name="Google Shape;166;p31"/>
          <p:cNvSpPr txBox="1">
            <a:spLocks noGrp="1"/>
          </p:cNvSpPr>
          <p:nvPr>
            <p:ph type="body" idx="1"/>
          </p:nvPr>
        </p:nvSpPr>
        <p:spPr>
          <a:xfrm>
            <a:off x="311700" y="1586314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indent="-457200"/>
            <a:r>
              <a:rPr lang="en" sz="3000" dirty="0"/>
              <a:t>Light </a:t>
            </a:r>
            <a:r>
              <a:rPr lang="en" sz="3000" dirty="0" smtClean="0"/>
              <a:t>hearted</a:t>
            </a:r>
            <a:endParaRPr sz="3000" dirty="0"/>
          </a:p>
          <a:p>
            <a:pPr indent="-457200">
              <a:spcBef>
                <a:spcPts val="1600"/>
              </a:spcBef>
            </a:pPr>
            <a:r>
              <a:rPr lang="en" sz="3000" dirty="0"/>
              <a:t>5 </a:t>
            </a:r>
            <a:r>
              <a:rPr lang="en" sz="3000" dirty="0" smtClean="0"/>
              <a:t>lines</a:t>
            </a:r>
            <a:endParaRPr sz="3000" dirty="0"/>
          </a:p>
          <a:p>
            <a:pPr indent="-457200">
              <a:spcBef>
                <a:spcPts val="1600"/>
              </a:spcBef>
              <a:spcAft>
                <a:spcPts val="1600"/>
              </a:spcAft>
            </a:pPr>
            <a:r>
              <a:rPr lang="en" sz="3000" dirty="0"/>
              <a:t>Rhyme scheme: AABBA</a:t>
            </a:r>
            <a:br>
              <a:rPr lang="en" sz="3000" dirty="0"/>
            </a:br>
            <a:endParaRPr sz="3000" dirty="0"/>
          </a:p>
        </p:txBody>
      </p:sp>
      <p:sp>
        <p:nvSpPr>
          <p:cNvPr id="167" name="Google Shape;167;p31"/>
          <p:cNvSpPr txBox="1">
            <a:spLocks noGrp="1"/>
          </p:cNvSpPr>
          <p:nvPr>
            <p:ph type="body" idx="2"/>
          </p:nvPr>
        </p:nvSpPr>
        <p:spPr>
          <a:xfrm>
            <a:off x="4832400" y="1619687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000" dirty="0"/>
              <a:t>There was an Old Man with a beard,</a:t>
            </a:r>
            <a:br>
              <a:rPr lang="en" sz="2000" dirty="0"/>
            </a:br>
            <a:r>
              <a:rPr lang="en" sz="2000" dirty="0"/>
              <a:t>Who said, "It is just as I feared!—</a:t>
            </a:r>
            <a:br>
              <a:rPr lang="en" sz="2000" dirty="0"/>
            </a:br>
            <a:r>
              <a:rPr lang="en" sz="2000" dirty="0"/>
              <a:t>Two Owls and a Hen, four Larks and a Wren,</a:t>
            </a:r>
            <a:br>
              <a:rPr lang="en" sz="2000" dirty="0"/>
            </a:br>
            <a:r>
              <a:rPr lang="en" sz="2000" dirty="0"/>
              <a:t>Have all built their nests in my beard.</a:t>
            </a:r>
            <a:br>
              <a:rPr lang="en" sz="2000" dirty="0"/>
            </a:b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Stanza</a:t>
            </a:r>
            <a:endParaRPr b="1"/>
          </a:p>
        </p:txBody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311700" y="156629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 dirty="0">
                <a:latin typeface="Lato"/>
                <a:ea typeface="Lato"/>
                <a:cs typeface="Lato"/>
                <a:sym typeface="Lato"/>
              </a:rPr>
              <a:t>A grouping of lines separated from others in a poem. In modern free verse, the stanza, like a prose paragraph, can be used to mark a shift in mood, time, or thought.</a:t>
            </a:r>
            <a:endParaRPr sz="30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3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Haiku</a:t>
            </a:r>
            <a:endParaRPr b="1"/>
          </a:p>
        </p:txBody>
      </p:sp>
      <p:sp>
        <p:nvSpPr>
          <p:cNvPr id="173" name="Google Shape;173;p32"/>
          <p:cNvSpPr txBox="1">
            <a:spLocks noGrp="1"/>
          </p:cNvSpPr>
          <p:nvPr>
            <p:ph type="body" idx="1"/>
          </p:nvPr>
        </p:nvSpPr>
        <p:spPr>
          <a:xfrm>
            <a:off x="311700" y="163971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800" dirty="0"/>
              <a:t>A Japanese verse form </a:t>
            </a:r>
            <a:br>
              <a:rPr lang="en" sz="1800" dirty="0"/>
            </a:br>
            <a:endParaRPr sz="1800" dirty="0"/>
          </a:p>
          <a:p>
            <a:pPr marL="285750" indent="-285750">
              <a:spcBef>
                <a:spcPts val="1600"/>
              </a:spcBef>
            </a:pPr>
            <a:r>
              <a:rPr lang="en" sz="1800" dirty="0"/>
              <a:t>Three unrhymed lines of five, seven, and five syllables. </a:t>
            </a:r>
            <a:br>
              <a:rPr lang="en" sz="1800" dirty="0"/>
            </a:br>
            <a:endParaRPr sz="1800"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" sz="1800" dirty="0"/>
              <a:t>Image  meant to depict a specific moment in time.</a:t>
            </a:r>
            <a:br>
              <a:rPr lang="en" sz="1800" dirty="0"/>
            </a:br>
            <a:endParaRPr sz="1800" dirty="0"/>
          </a:p>
        </p:txBody>
      </p:sp>
      <p:sp>
        <p:nvSpPr>
          <p:cNvPr id="174" name="Google Shape;174;p32"/>
          <p:cNvSpPr txBox="1">
            <a:spLocks noGrp="1"/>
          </p:cNvSpPr>
          <p:nvPr>
            <p:ph type="body" idx="2"/>
          </p:nvPr>
        </p:nvSpPr>
        <p:spPr>
          <a:xfrm>
            <a:off x="4832400" y="163971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dirty="0"/>
              <a:t>Basho, Buson, Issa</a:t>
            </a:r>
            <a:br>
              <a:rPr lang="en" sz="1800" dirty="0"/>
            </a:b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/>
              <a:t>“Moras” in Japanese not directly translated to syllables in English</a:t>
            </a:r>
            <a:br>
              <a:rPr lang="en" sz="1800" dirty="0"/>
            </a:br>
            <a:r>
              <a:rPr lang="en" sz="1800" dirty="0"/>
              <a:t/>
            </a:r>
            <a:br>
              <a:rPr lang="en" sz="1800" dirty="0"/>
            </a:b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Free Verse</a:t>
            </a:r>
            <a:endParaRPr b="1"/>
          </a:p>
        </p:txBody>
      </p:sp>
      <p:sp>
        <p:nvSpPr>
          <p:cNvPr id="97" name="Google Shape;97;p20"/>
          <p:cNvSpPr txBox="1">
            <a:spLocks noGrp="1"/>
          </p:cNvSpPr>
          <p:nvPr>
            <p:ph sz="half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latin typeface="Lato"/>
                <a:ea typeface="Lato"/>
                <a:cs typeface="Lato"/>
                <a:sym typeface="Lato"/>
              </a:rPr>
              <a:t>NO meter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dirty="0">
                <a:latin typeface="Lato"/>
                <a:ea typeface="Lato"/>
                <a:cs typeface="Lato"/>
                <a:sym typeface="Lato"/>
              </a:rPr>
              <a:t>NO rhyme scheme</a:t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dirty="0">
                <a:latin typeface="Lato"/>
                <a:ea typeface="Lato"/>
                <a:cs typeface="Lato"/>
                <a:sym typeface="Lato"/>
              </a:rPr>
            </a:br>
            <a:r>
              <a:rPr lang="en" dirty="0">
                <a:latin typeface="Lato"/>
                <a:ea typeface="Lato"/>
                <a:cs typeface="Lato"/>
                <a:sym typeface="Lato"/>
              </a:rPr>
              <a:t>NO set pattern</a:t>
            </a:r>
            <a:endParaRPr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so much depends</a:t>
            </a:r>
            <a:b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upon</a:t>
            </a:r>
            <a:b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/>
            </a:r>
            <a:b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a red wheel</a:t>
            </a:r>
            <a:b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US" sz="1600" dirty="0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barrow...</a:t>
            </a: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Onomatopoeia</a:t>
            </a:r>
            <a:endParaRPr b="1"/>
          </a:p>
        </p:txBody>
      </p:sp>
      <p:sp>
        <p:nvSpPr>
          <p:cNvPr id="103" name="Google Shape;103;p2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400" dirty="0"/>
              <a:t>A figure of speech in which the sound of a word imitates its sense</a:t>
            </a:r>
            <a:br>
              <a:rPr lang="en" sz="2400" dirty="0"/>
            </a:br>
            <a:endParaRPr sz="2400" dirty="0"/>
          </a:p>
        </p:txBody>
      </p:sp>
      <p:pic>
        <p:nvPicPr>
          <p:cNvPr id="104" name="Google Shape;10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5438" y="1610300"/>
            <a:ext cx="5653126" cy="3533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Alliteration</a:t>
            </a:r>
            <a:endParaRPr b="1"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/>
            </a:r>
            <a:br>
              <a:rPr lang="en" sz="2400" dirty="0"/>
            </a:br>
            <a:r>
              <a:rPr lang="en" sz="2400" dirty="0"/>
              <a:t>The repetition of initial stressed, consonant sounds in a series of words within a phrase or verse line</a:t>
            </a:r>
            <a:br>
              <a:rPr lang="en" sz="2400" dirty="0"/>
            </a:b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Peter Piper picked a peck of peppers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Assonance</a:t>
            </a:r>
            <a:endParaRPr b="1"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1"/>
          </p:nvPr>
        </p:nvSpPr>
        <p:spPr>
          <a:xfrm>
            <a:off x="311700" y="1639710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800" dirty="0"/>
              <a:t>When two or more words, close to one another repeat the same vowel sound, but start with different consonant sounds.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 dirty="0">
                <a:solidFill>
                  <a:srgbClr val="333333"/>
                </a:solidFill>
              </a:rPr>
              <a:t>We l</a:t>
            </a:r>
            <a:r>
              <a:rPr lang="en" sz="1800" b="1" u="sng" dirty="0">
                <a:solidFill>
                  <a:srgbClr val="333333"/>
                </a:solidFill>
              </a:rPr>
              <a:t>i</a:t>
            </a:r>
            <a:r>
              <a:rPr lang="en" sz="1800" dirty="0">
                <a:solidFill>
                  <a:srgbClr val="333333"/>
                </a:solidFill>
              </a:rPr>
              <a:t>ght f</a:t>
            </a:r>
            <a:r>
              <a:rPr lang="en" sz="1800" b="1" u="sng" dirty="0">
                <a:solidFill>
                  <a:srgbClr val="333333"/>
                </a:solidFill>
              </a:rPr>
              <a:t>i</a:t>
            </a:r>
            <a:r>
              <a:rPr lang="en" sz="1800" dirty="0">
                <a:solidFill>
                  <a:srgbClr val="333333"/>
                </a:solidFill>
              </a:rPr>
              <a:t>re on the mountain.</a:t>
            </a:r>
            <a:endParaRPr sz="1800" dirty="0">
              <a:solidFill>
                <a:srgbClr val="333333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800"/>
              <a:buChar char="●"/>
            </a:pPr>
            <a:r>
              <a:rPr lang="en" sz="1800" dirty="0">
                <a:solidFill>
                  <a:srgbClr val="333333"/>
                </a:solidFill>
              </a:rPr>
              <a:t>G</a:t>
            </a:r>
            <a:r>
              <a:rPr lang="en" sz="1800" b="1" u="sng" dirty="0">
                <a:solidFill>
                  <a:srgbClr val="333333"/>
                </a:solidFill>
              </a:rPr>
              <a:t>o</a:t>
            </a:r>
            <a:r>
              <a:rPr lang="en" sz="1800" dirty="0">
                <a:solidFill>
                  <a:srgbClr val="333333"/>
                </a:solidFill>
              </a:rPr>
              <a:t> and m</a:t>
            </a:r>
            <a:r>
              <a:rPr lang="en" sz="1800" b="1" u="sng" dirty="0">
                <a:solidFill>
                  <a:srgbClr val="333333"/>
                </a:solidFill>
              </a:rPr>
              <a:t>o</a:t>
            </a:r>
            <a:r>
              <a:rPr lang="en" sz="1800" dirty="0">
                <a:solidFill>
                  <a:srgbClr val="333333"/>
                </a:solidFill>
              </a:rPr>
              <a:t>w the lawn.</a:t>
            </a:r>
            <a:endParaRPr sz="180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333333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dirty="0"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2"/>
          </p:nvPr>
        </p:nvSpPr>
        <p:spPr>
          <a:xfrm>
            <a:off x="4859098" y="1673082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66666"/>
                </a:solidFill>
              </a:rPr>
              <a:t>“He g</a:t>
            </a:r>
            <a:r>
              <a:rPr lang="en" b="1" u="sng" dirty="0">
                <a:solidFill>
                  <a:srgbClr val="666666"/>
                </a:solidFill>
              </a:rPr>
              <a:t>i</a:t>
            </a:r>
            <a:r>
              <a:rPr lang="en" dirty="0">
                <a:solidFill>
                  <a:srgbClr val="666666"/>
                </a:solidFill>
              </a:rPr>
              <a:t>ves h</a:t>
            </a:r>
            <a:r>
              <a:rPr lang="en" b="1" u="sng" dirty="0">
                <a:solidFill>
                  <a:srgbClr val="666666"/>
                </a:solidFill>
              </a:rPr>
              <a:t>i</a:t>
            </a:r>
            <a:r>
              <a:rPr lang="en" dirty="0">
                <a:solidFill>
                  <a:srgbClr val="666666"/>
                </a:solidFill>
              </a:rPr>
              <a:t>s harn</a:t>
            </a:r>
            <a:r>
              <a:rPr lang="en" b="1" u="sng" dirty="0">
                <a:solidFill>
                  <a:srgbClr val="666666"/>
                </a:solidFill>
              </a:rPr>
              <a:t>e</a:t>
            </a:r>
            <a:r>
              <a:rPr lang="en" dirty="0">
                <a:solidFill>
                  <a:srgbClr val="666666"/>
                </a:solidFill>
              </a:rPr>
              <a:t>ss b</a:t>
            </a:r>
            <a:r>
              <a:rPr lang="en" b="1" u="sng" dirty="0">
                <a:solidFill>
                  <a:srgbClr val="666666"/>
                </a:solidFill>
              </a:rPr>
              <a:t>e</a:t>
            </a:r>
            <a:r>
              <a:rPr lang="en" dirty="0">
                <a:solidFill>
                  <a:srgbClr val="666666"/>
                </a:solidFill>
              </a:rPr>
              <a:t>lls a shake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66666"/>
                </a:solidFill>
              </a:rPr>
              <a:t>To </a:t>
            </a:r>
            <a:r>
              <a:rPr lang="en" dirty="0">
                <a:solidFill>
                  <a:srgbClr val="000000"/>
                </a:solidFill>
                <a:uFill>
                  <a:noFill/>
                </a:uFill>
                <a:hlinkClick r:id="rId3"/>
              </a:rPr>
              <a:t>ask</a:t>
            </a:r>
            <a:r>
              <a:rPr lang="en" dirty="0">
                <a:solidFill>
                  <a:srgbClr val="000000"/>
                </a:solidFill>
              </a:rPr>
              <a:t> </a:t>
            </a:r>
            <a:r>
              <a:rPr lang="en" dirty="0">
                <a:solidFill>
                  <a:srgbClr val="666666"/>
                </a:solidFill>
              </a:rPr>
              <a:t>if there is some mistake.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66666"/>
                </a:solidFill>
              </a:rPr>
              <a:t>The onl</a:t>
            </a:r>
            <a:r>
              <a:rPr lang="en" b="1" u="sng" dirty="0">
                <a:solidFill>
                  <a:srgbClr val="666666"/>
                </a:solidFill>
              </a:rPr>
              <a:t>y</a:t>
            </a:r>
            <a:r>
              <a:rPr lang="en" dirty="0">
                <a:solidFill>
                  <a:srgbClr val="666666"/>
                </a:solidFill>
              </a:rPr>
              <a:t> other sound’s the sw</a:t>
            </a:r>
            <a:r>
              <a:rPr lang="en" b="1" u="sng" dirty="0">
                <a:solidFill>
                  <a:srgbClr val="666666"/>
                </a:solidFill>
              </a:rPr>
              <a:t>ee</a:t>
            </a:r>
            <a:r>
              <a:rPr lang="en" dirty="0">
                <a:solidFill>
                  <a:srgbClr val="666666"/>
                </a:solidFill>
              </a:rPr>
              <a:t>p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66666"/>
                </a:solidFill>
              </a:rPr>
              <a:t>Of eas</a:t>
            </a:r>
            <a:r>
              <a:rPr lang="en" b="1" u="sng" dirty="0">
                <a:solidFill>
                  <a:srgbClr val="666666"/>
                </a:solidFill>
              </a:rPr>
              <a:t>y</a:t>
            </a:r>
            <a:r>
              <a:rPr lang="en" dirty="0">
                <a:solidFill>
                  <a:srgbClr val="666666"/>
                </a:solidFill>
              </a:rPr>
              <a:t> wind and down</a:t>
            </a:r>
            <a:r>
              <a:rPr lang="en" b="1" u="sng" dirty="0">
                <a:solidFill>
                  <a:srgbClr val="666666"/>
                </a:solidFill>
              </a:rPr>
              <a:t>y</a:t>
            </a:r>
            <a:r>
              <a:rPr lang="en" dirty="0">
                <a:solidFill>
                  <a:srgbClr val="666666"/>
                </a:solidFill>
              </a:rPr>
              <a:t> flake.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66666"/>
                </a:solidFill>
              </a:rPr>
              <a:t>The woods are lovel</a:t>
            </a:r>
            <a:r>
              <a:rPr lang="en" b="1" u="sng" dirty="0">
                <a:solidFill>
                  <a:srgbClr val="666666"/>
                </a:solidFill>
              </a:rPr>
              <a:t>y</a:t>
            </a:r>
            <a:r>
              <a:rPr lang="en" dirty="0">
                <a:solidFill>
                  <a:srgbClr val="666666"/>
                </a:solidFill>
              </a:rPr>
              <a:t>, dark and d</a:t>
            </a:r>
            <a:r>
              <a:rPr lang="en" b="1" u="sng" dirty="0">
                <a:solidFill>
                  <a:srgbClr val="666666"/>
                </a:solidFill>
              </a:rPr>
              <a:t>ee</a:t>
            </a:r>
            <a:r>
              <a:rPr lang="en" dirty="0">
                <a:solidFill>
                  <a:srgbClr val="666666"/>
                </a:solidFill>
              </a:rPr>
              <a:t>p.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66666"/>
                </a:solidFill>
              </a:rPr>
              <a:t>But I have promises to keep,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66666"/>
                </a:solidFill>
              </a:rPr>
              <a:t>And miles to g</a:t>
            </a:r>
            <a:r>
              <a:rPr lang="en" b="1" u="sng" dirty="0">
                <a:solidFill>
                  <a:srgbClr val="666666"/>
                </a:solidFill>
              </a:rPr>
              <a:t>o</a:t>
            </a:r>
            <a:r>
              <a:rPr lang="en" dirty="0">
                <a:solidFill>
                  <a:srgbClr val="666666"/>
                </a:solidFill>
              </a:rPr>
              <a:t> bef</a:t>
            </a:r>
            <a:r>
              <a:rPr lang="en" b="1" u="sng" dirty="0">
                <a:solidFill>
                  <a:srgbClr val="666666"/>
                </a:solidFill>
              </a:rPr>
              <a:t>o</a:t>
            </a:r>
            <a:r>
              <a:rPr lang="en" dirty="0">
                <a:solidFill>
                  <a:srgbClr val="666666"/>
                </a:solidFill>
              </a:rPr>
              <a:t>re I sleep,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666666"/>
                </a:solidFill>
              </a:rPr>
              <a:t>And miles to g</a:t>
            </a:r>
            <a:r>
              <a:rPr lang="en" b="1" u="sng" dirty="0">
                <a:solidFill>
                  <a:srgbClr val="666666"/>
                </a:solidFill>
              </a:rPr>
              <a:t>o</a:t>
            </a:r>
            <a:r>
              <a:rPr lang="en" dirty="0">
                <a:solidFill>
                  <a:srgbClr val="666666"/>
                </a:solidFill>
              </a:rPr>
              <a:t> bef</a:t>
            </a:r>
            <a:r>
              <a:rPr lang="en" b="1" u="sng" dirty="0">
                <a:solidFill>
                  <a:srgbClr val="666666"/>
                </a:solidFill>
              </a:rPr>
              <a:t>o</a:t>
            </a:r>
            <a:r>
              <a:rPr lang="en" dirty="0">
                <a:solidFill>
                  <a:srgbClr val="666666"/>
                </a:solidFill>
              </a:rPr>
              <a:t>re I sleep.”</a:t>
            </a: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666666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dirty="0">
                <a:solidFill>
                  <a:srgbClr val="666666"/>
                </a:solidFill>
              </a:rPr>
              <a:t>-”Stopping by Woods on a Snowy Evening” by Robert Frost</a:t>
            </a:r>
            <a:endParaRPr dirty="0">
              <a:solidFill>
                <a:srgbClr val="6666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build="p"/>
      <p:bldP spid="117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Simile</a:t>
            </a:r>
            <a:endParaRPr b="1"/>
          </a:p>
        </p:txBody>
      </p:sp>
      <p:sp>
        <p:nvSpPr>
          <p:cNvPr id="206" name="Google Shape;206;p37"/>
          <p:cNvSpPr txBox="1">
            <a:spLocks noGrp="1"/>
          </p:cNvSpPr>
          <p:nvPr>
            <p:ph type="body" idx="1"/>
          </p:nvPr>
        </p:nvSpPr>
        <p:spPr>
          <a:xfrm>
            <a:off x="511934" y="163971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2000" dirty="0"/>
              <a:t>A figure of speech that makes a comparison, showing similarities between two things.</a:t>
            </a:r>
            <a:endParaRPr sz="2000" dirty="0"/>
          </a:p>
          <a:p>
            <a:pPr marL="285750" indent="-285750">
              <a:spcBef>
                <a:spcPts val="1600"/>
              </a:spcBef>
            </a:pPr>
            <a:r>
              <a:rPr lang="en" sz="2000" dirty="0"/>
              <a:t>Uses the words “like” or “as” to draw resemblance.</a:t>
            </a:r>
            <a:endParaRPr sz="2000" dirty="0"/>
          </a:p>
          <a:p>
            <a:pPr marL="285750" indent="-285750">
              <a:spcBef>
                <a:spcPts val="1600"/>
              </a:spcBef>
            </a:pPr>
            <a:r>
              <a:rPr lang="en" sz="2000" dirty="0"/>
              <a:t>“Wise as an owl”</a:t>
            </a:r>
            <a:endParaRPr sz="2000" dirty="0"/>
          </a:p>
          <a:p>
            <a:pPr marL="285750" indent="-285750">
              <a:spcBef>
                <a:spcPts val="1600"/>
              </a:spcBef>
            </a:pPr>
            <a:r>
              <a:rPr lang="en" sz="2000" dirty="0"/>
              <a:t>“Cute as a kitten”</a:t>
            </a:r>
            <a:endParaRPr sz="2000"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</a:pPr>
            <a:r>
              <a:rPr lang="en" sz="2000" dirty="0"/>
              <a:t>“Strong as an ox”</a:t>
            </a: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Metaphor</a:t>
            </a:r>
            <a:endParaRPr b="1"/>
          </a:p>
        </p:txBody>
      </p:sp>
      <p:sp>
        <p:nvSpPr>
          <p:cNvPr id="212" name="Google Shape;212;p38"/>
          <p:cNvSpPr txBox="1">
            <a:spLocks noGrp="1"/>
          </p:cNvSpPr>
          <p:nvPr>
            <p:ph type="body" idx="1"/>
          </p:nvPr>
        </p:nvSpPr>
        <p:spPr>
          <a:xfrm>
            <a:off x="338398" y="1613012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A figure of speech in which a word or phrase is applied to an object or action to which it is not literally applicable.</a:t>
            </a: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“The snow is a white blanket.”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Extended Metaphor</a:t>
            </a:r>
            <a:endParaRPr b="1"/>
          </a:p>
        </p:txBody>
      </p:sp>
      <p:sp>
        <p:nvSpPr>
          <p:cNvPr id="218" name="Google Shape;218;p39"/>
          <p:cNvSpPr txBox="1">
            <a:spLocks noGrp="1"/>
          </p:cNvSpPr>
          <p:nvPr>
            <p:ph type="body" idx="1"/>
          </p:nvPr>
        </p:nvSpPr>
        <p:spPr>
          <a:xfrm>
            <a:off x="311700" y="177319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/>
              <a:t>A comparison between two unlike things that continues throughout a series of sentences in a paragraph or lines in a poem.</a:t>
            </a: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800" dirty="0"/>
              <a:t>Also known as a “conceit”</a:t>
            </a: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Mixed Metaphor</a:t>
            </a:r>
            <a:endParaRPr b="1"/>
          </a:p>
        </p:txBody>
      </p:sp>
      <p:sp>
        <p:nvSpPr>
          <p:cNvPr id="224" name="Google Shape;224;p40"/>
          <p:cNvSpPr txBox="1">
            <a:spLocks noGrp="1"/>
          </p:cNvSpPr>
          <p:nvPr>
            <p:ph type="body" idx="1"/>
          </p:nvPr>
        </p:nvSpPr>
        <p:spPr>
          <a:xfrm>
            <a:off x="338397" y="163971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en" sz="1800" dirty="0"/>
              <a:t>A figure of speech combining inconsistent or incongruous metaphor</a:t>
            </a:r>
            <a:r>
              <a:rPr lang="en" sz="1800" dirty="0" smtClean="0"/>
              <a:t>.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“Let's cross that bridge when we come to it” meaning let's put off the decision + 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800" dirty="0"/>
              <a:t>“Don't burn your bridges” meaning don't destroy a something you'll need later =  </a:t>
            </a:r>
            <a:endParaRPr sz="18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 dirty="0"/>
              <a:t>“We'll burn that bridge when we come to it,” meaning we're ready to fight when the right time comes.</a:t>
            </a: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4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Imagery</a:t>
            </a:r>
            <a:endParaRPr b="1"/>
          </a:p>
        </p:txBody>
      </p:sp>
      <p:sp>
        <p:nvSpPr>
          <p:cNvPr id="230" name="Google Shape;230;p41"/>
          <p:cNvSpPr txBox="1">
            <a:spLocks noGrp="1"/>
          </p:cNvSpPr>
          <p:nvPr>
            <p:ph type="body" idx="1"/>
          </p:nvPr>
        </p:nvSpPr>
        <p:spPr>
          <a:xfrm>
            <a:off x="311700" y="158631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To use figurative language to represent objects, actions, and ideas in such a way that it appeals to our physical senses.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Associated with mental pictures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Needs the aid of figures of speech like simile, metaphor, personification, and onomatopoeia, in order to appeal to the bodily senses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“I wandered lonely as a cloud</a:t>
            </a:r>
            <a:br>
              <a:rPr lang="en" dirty="0"/>
            </a:br>
            <a:r>
              <a:rPr lang="en" dirty="0"/>
              <a:t>That floats on high o’er vales and hills,</a:t>
            </a:r>
            <a:br>
              <a:rPr lang="en" dirty="0"/>
            </a:br>
            <a:r>
              <a:rPr lang="en" dirty="0"/>
              <a:t>When all at once I saw a crowd,</a:t>
            </a:r>
            <a:br>
              <a:rPr lang="en" dirty="0"/>
            </a:br>
            <a:r>
              <a:rPr lang="en" dirty="0"/>
              <a:t>A host, of golden daffodils;</a:t>
            </a:r>
            <a:br>
              <a:rPr lang="en" dirty="0"/>
            </a:br>
            <a:r>
              <a:rPr lang="en" dirty="0"/>
              <a:t>Beside the lake, beneath the trees,</a:t>
            </a:r>
            <a:br>
              <a:rPr lang="en" dirty="0"/>
            </a:br>
            <a:r>
              <a:rPr lang="en" dirty="0"/>
              <a:t>Fluttering and dancing in the breeze.”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Meter</a:t>
            </a:r>
            <a:endParaRPr b="1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38398" y="1766524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The stressed and unstressed syllables within the lines of a poem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The stressed syllables are longer while the unstressed syllables are shorter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Gives the poem a melodious sound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Symbol</a:t>
            </a:r>
            <a:endParaRPr b="1"/>
          </a:p>
        </p:txBody>
      </p:sp>
      <p:sp>
        <p:nvSpPr>
          <p:cNvPr id="236" name="Google Shape;236;p42"/>
          <p:cNvSpPr txBox="1">
            <a:spLocks noGrp="1"/>
          </p:cNvSpPr>
          <p:nvPr>
            <p:ph type="body" idx="1"/>
          </p:nvPr>
        </p:nvSpPr>
        <p:spPr>
          <a:xfrm>
            <a:off x="358421" y="159298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A figure of speech where an object, person, or situation has another meaning other than its literal meaning.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Have a deeper meaning in the context of the whole story or poem.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 dirty="0"/>
              <a:t>Used to enhance a theme, idea, or a character.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6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Personification</a:t>
            </a:r>
            <a:endParaRPr b="1"/>
          </a:p>
        </p:txBody>
      </p:sp>
      <p:sp>
        <p:nvSpPr>
          <p:cNvPr id="242" name="Google Shape;242;p43"/>
          <p:cNvSpPr txBox="1">
            <a:spLocks noGrp="1"/>
          </p:cNvSpPr>
          <p:nvPr>
            <p:ph type="body" idx="1"/>
          </p:nvPr>
        </p:nvSpPr>
        <p:spPr>
          <a:xfrm>
            <a:off x="345073" y="1833269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A figure of speech in which a thing, idea, or animal is given human attributes.</a:t>
            </a:r>
            <a:endParaRPr sz="20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Portrayed in such a way that we feel they have the ability to act like human beings.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“The stars danced playfully in the moonlit sky.”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000" dirty="0"/>
              <a:t>“My alarm clock yells at me every morning.”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4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Allusion</a:t>
            </a:r>
            <a:endParaRPr b="1"/>
          </a:p>
        </p:txBody>
      </p:sp>
      <p:sp>
        <p:nvSpPr>
          <p:cNvPr id="248" name="Google Shape;248;p44"/>
          <p:cNvSpPr txBox="1">
            <a:spLocks noGrp="1"/>
          </p:cNvSpPr>
          <p:nvPr>
            <p:ph type="body" idx="1"/>
          </p:nvPr>
        </p:nvSpPr>
        <p:spPr>
          <a:xfrm>
            <a:off x="345073" y="163971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Allusion is a brief and indirect reference to a person, place, thing or idea of historical, cultural, literary or political significance. </a:t>
            </a:r>
            <a:endParaRPr sz="20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It does not describe in detail the person or thing to which it refers. </a:t>
            </a:r>
            <a:endParaRPr sz="20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2000" dirty="0"/>
              <a:t>It is </a:t>
            </a:r>
            <a:r>
              <a:rPr lang="en" sz="2000" dirty="0" smtClean="0"/>
              <a:t>just </a:t>
            </a:r>
            <a:r>
              <a:rPr lang="en" sz="2000" dirty="0"/>
              <a:t>a passing comment and the writer expects the reader to possess enough knowledge to spot the allusion and grasp its importance in a text.</a:t>
            </a:r>
            <a:endParaRPr sz="20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i="1"/>
              <a:t>Twelfth Night </a:t>
            </a:r>
            <a:endParaRPr b="1" i="1"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68643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300" dirty="0"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If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 mus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ic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 be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food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of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love,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play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on;</a:t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Give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me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ex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cess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of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it,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that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, sur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fei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ting,</a:t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ap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pe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tite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may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sic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ken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, and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so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die.</a:t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That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strain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a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gain!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it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had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dy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ing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 fall:</a:t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O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, it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came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o’er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my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ear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like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the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sweet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sound,</a:t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dirty="0">
                <a:latin typeface="Lato"/>
                <a:ea typeface="Lato"/>
                <a:cs typeface="Lato"/>
                <a:sym typeface="Lato"/>
              </a:rPr>
              <a:t/>
            </a:r>
            <a:br>
              <a:rPr lang="en" sz="1300" dirty="0">
                <a:latin typeface="Lato"/>
                <a:ea typeface="Lato"/>
                <a:cs typeface="Lato"/>
                <a:sym typeface="Lato"/>
              </a:rPr>
            </a:b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That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breathes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u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pon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a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bank </a:t>
            </a:r>
            <a:r>
              <a:rPr lang="en" sz="1300" u="sng" dirty="0">
                <a:latin typeface="Lato"/>
                <a:ea typeface="Lato"/>
                <a:cs typeface="Lato"/>
                <a:sym typeface="Lato"/>
              </a:rPr>
              <a:t>of </a:t>
            </a:r>
            <a:r>
              <a:rPr lang="en" sz="1300" dirty="0">
                <a:latin typeface="Lato"/>
                <a:ea typeface="Lato"/>
                <a:cs typeface="Lato"/>
                <a:sym typeface="Lato"/>
              </a:rPr>
              <a:t>violets …”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Iamb</a:t>
            </a:r>
            <a:endParaRPr b="1"/>
          </a:p>
        </p:txBody>
      </p:sp>
      <p:sp>
        <p:nvSpPr>
          <p:cNvPr id="73" name="Google Shape;73;p16"/>
          <p:cNvSpPr txBox="1">
            <a:spLocks noGrp="1"/>
          </p:cNvSpPr>
          <p:nvPr>
            <p:ph type="body" idx="1"/>
          </p:nvPr>
        </p:nvSpPr>
        <p:spPr>
          <a:xfrm>
            <a:off x="311700" y="1653058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Short syllable followed by a long syllable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914400" lvl="1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○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Metrical foot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​Iambic dimeter (2 iambs per line/4 syllables)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Iambic trimeter (3 iambs per line/6 syllables)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Iambic tetrameter 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Iambic pentameter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​Iambic hexameter</a:t>
            </a:r>
            <a:endParaRPr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“The Only News I Know” - Emily Dickinson</a:t>
            </a:r>
            <a:endParaRPr b="1"/>
          </a:p>
        </p:txBody>
      </p:sp>
      <p:sp>
        <p:nvSpPr>
          <p:cNvPr id="79" name="Google Shape;79;p17"/>
          <p:cNvSpPr txBox="1">
            <a:spLocks noGrp="1"/>
          </p:cNvSpPr>
          <p:nvPr>
            <p:ph type="body" idx="1"/>
          </p:nvPr>
        </p:nvSpPr>
        <p:spPr>
          <a:xfrm>
            <a:off x="311700" y="1579640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dirty="0"/>
              <a:t>“The only news I know</a:t>
            </a:r>
            <a:br>
              <a:rPr lang="en" sz="2400" dirty="0"/>
            </a:br>
            <a:r>
              <a:rPr lang="en" sz="2400" dirty="0"/>
              <a:t>Is bulletins all day</a:t>
            </a:r>
            <a:br>
              <a:rPr lang="en" sz="2400" dirty="0"/>
            </a:br>
            <a:r>
              <a:rPr lang="en" sz="2400" dirty="0"/>
              <a:t>From Immortality.</a:t>
            </a:r>
            <a:br>
              <a:rPr lang="en" sz="2400" dirty="0"/>
            </a:br>
            <a:r>
              <a:rPr lang="en" sz="2400" dirty="0"/>
              <a:t>The only shows I see,</a:t>
            </a:r>
            <a:br>
              <a:rPr lang="en" sz="2400" dirty="0"/>
            </a:br>
            <a:r>
              <a:rPr lang="en" sz="2400" dirty="0"/>
              <a:t>Tomorrow and Today,</a:t>
            </a:r>
            <a:br>
              <a:rPr lang="en" sz="2400" dirty="0"/>
            </a:br>
            <a:r>
              <a:rPr lang="en" sz="2400" dirty="0"/>
              <a:t>Perchance Eternity.”</a:t>
            </a:r>
            <a:br>
              <a:rPr lang="en" sz="2400" dirty="0"/>
            </a:b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Couplet</a:t>
            </a:r>
            <a:endParaRPr b="1"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1"/>
          </p:nvPr>
        </p:nvSpPr>
        <p:spPr>
          <a:xfrm>
            <a:off x="311700" y="169310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Two rhyming lines in a verse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Same meter​​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Font typeface="Lato"/>
              <a:buChar char="●"/>
            </a:pPr>
            <a:r>
              <a:rPr lang="en" sz="2400" dirty="0">
                <a:latin typeface="Lato"/>
                <a:ea typeface="Lato"/>
                <a:cs typeface="Lato"/>
                <a:sym typeface="Lato"/>
              </a:rPr>
              <a:t>​Can be an independent poem or part of other poetry (Shakespeare sonnets)</a:t>
            </a:r>
            <a:endParaRPr sz="2400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400" i="1" dirty="0">
                <a:latin typeface="Lato"/>
                <a:ea typeface="Lato"/>
                <a:cs typeface="Lato"/>
                <a:sym typeface="Lato"/>
              </a:rPr>
              <a:t>If this be error and upon me proved,</a:t>
            </a:r>
            <a:br>
              <a:rPr lang="en" sz="2400" i="1" dirty="0">
                <a:latin typeface="Lato"/>
                <a:ea typeface="Lato"/>
                <a:cs typeface="Lato"/>
                <a:sym typeface="Lato"/>
              </a:rPr>
            </a:br>
            <a:r>
              <a:rPr lang="en" sz="2400" i="1" dirty="0">
                <a:latin typeface="Lato"/>
                <a:ea typeface="Lato"/>
                <a:cs typeface="Lato"/>
                <a:sym typeface="Lato"/>
              </a:rPr>
              <a:t>I never writ, nor no man ever loved.</a:t>
            </a:r>
            <a:endParaRPr sz="2400" i="1" dirty="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  <a:t/>
            </a:r>
            <a:br>
              <a:rPr lang="en" sz="2400" b="1" dirty="0">
                <a:solidFill>
                  <a:srgbClr val="1A1A1A"/>
                </a:solidFill>
                <a:latin typeface="Raleway"/>
                <a:ea typeface="Raleway"/>
                <a:cs typeface="Raleway"/>
                <a:sym typeface="Raleway"/>
              </a:rPr>
            </a:b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Rhyme Scheme</a:t>
            </a:r>
            <a:endParaRPr b="1"/>
          </a:p>
        </p:txBody>
      </p:sp>
      <p:sp>
        <p:nvSpPr>
          <p:cNvPr id="91" name="Google Shape;91;p1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latin typeface="Lato"/>
                <a:ea typeface="Lato"/>
                <a:cs typeface="Lato"/>
                <a:sym typeface="Lato"/>
              </a:rPr>
              <a:t>The pattern of rhyme at the end of a verse.</a:t>
            </a:r>
            <a:endParaRPr sz="30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2600" b="1">
              <a:solidFill>
                <a:srgbClr val="1A1A1A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End Rhyme</a:t>
            </a:r>
            <a:endParaRPr b="1"/>
          </a:p>
        </p:txBody>
      </p:sp>
      <p:sp>
        <p:nvSpPr>
          <p:cNvPr id="180" name="Google Shape;180;p33"/>
          <p:cNvSpPr txBox="1">
            <a:spLocks noGrp="1"/>
          </p:cNvSpPr>
          <p:nvPr>
            <p:ph type="body" idx="1"/>
          </p:nvPr>
        </p:nvSpPr>
        <p:spPr>
          <a:xfrm>
            <a:off x="425166" y="1613012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Most common type of rhyme used in poetry </a:t>
            </a: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Rhymes only when spelled, not always when it is pronounced</a:t>
            </a:r>
            <a:endParaRPr sz="1800"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 sz="1800" dirty="0"/>
              <a:t>Through and </a:t>
            </a:r>
            <a:r>
              <a:rPr lang="en" sz="1800" dirty="0" smtClean="0"/>
              <a:t>Rough</a:t>
            </a:r>
            <a:endParaRPr sz="1800" dirty="0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 sz="1800" dirty="0"/>
              <a:t>Rhymes final syllables of a line</a:t>
            </a:r>
            <a:br>
              <a:rPr lang="en" sz="1800" dirty="0"/>
            </a:br>
            <a:endParaRPr sz="1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24</TotalTime>
  <Words>1074</Words>
  <Application>Microsoft Office PowerPoint</Application>
  <PresentationFormat>On-screen Show (16:9)</PresentationFormat>
  <Paragraphs>154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Century Schoolbook</vt:lpstr>
      <vt:lpstr>Courier New</vt:lpstr>
      <vt:lpstr>Lato</vt:lpstr>
      <vt:lpstr>Corbel</vt:lpstr>
      <vt:lpstr>Raleway</vt:lpstr>
      <vt:lpstr>Calibri</vt:lpstr>
      <vt:lpstr>Feathered</vt:lpstr>
      <vt:lpstr>Introduction to Poetry</vt:lpstr>
      <vt:lpstr>Stanza</vt:lpstr>
      <vt:lpstr>Meter</vt:lpstr>
      <vt:lpstr>Twelfth Night </vt:lpstr>
      <vt:lpstr>Iamb</vt:lpstr>
      <vt:lpstr>“The Only News I Know” - Emily Dickinson</vt:lpstr>
      <vt:lpstr>Couplet</vt:lpstr>
      <vt:lpstr>Rhyme Scheme</vt:lpstr>
      <vt:lpstr>End Rhyme</vt:lpstr>
      <vt:lpstr>Internal Rhyme</vt:lpstr>
      <vt:lpstr>Slant Rhyme</vt:lpstr>
      <vt:lpstr>Eye Rhyme</vt:lpstr>
      <vt:lpstr>Refrains</vt:lpstr>
      <vt:lpstr>Ballad</vt:lpstr>
      <vt:lpstr>Sonnet</vt:lpstr>
      <vt:lpstr>Sonnet 18</vt:lpstr>
      <vt:lpstr>Lyric</vt:lpstr>
      <vt:lpstr>Narrative</vt:lpstr>
      <vt:lpstr>Limerick</vt:lpstr>
      <vt:lpstr>Haiku</vt:lpstr>
      <vt:lpstr>Free Verse</vt:lpstr>
      <vt:lpstr>Onomatopoeia</vt:lpstr>
      <vt:lpstr>Alliteration</vt:lpstr>
      <vt:lpstr>Assonance</vt:lpstr>
      <vt:lpstr>Simile</vt:lpstr>
      <vt:lpstr>Metaphor</vt:lpstr>
      <vt:lpstr>Extended Metaphor</vt:lpstr>
      <vt:lpstr>Mixed Metaphor</vt:lpstr>
      <vt:lpstr>Imagery</vt:lpstr>
      <vt:lpstr>Symbol</vt:lpstr>
      <vt:lpstr>Personification</vt:lpstr>
      <vt:lpstr>Allusion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Poetry</dc:title>
  <dc:creator>Alyson Barnes</dc:creator>
  <cp:lastModifiedBy>Alyson Bossert</cp:lastModifiedBy>
  <cp:revision>5</cp:revision>
  <dcterms:modified xsi:type="dcterms:W3CDTF">2018-12-05T22:09:49Z</dcterms:modified>
</cp:coreProperties>
</file>